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0104100" cy="14224000"/>
  <p:notesSz cx="20104100" cy="1422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97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9440"/>
            <a:ext cx="17088486" cy="2987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65440"/>
            <a:ext cx="14072870" cy="355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271520"/>
            <a:ext cx="8745284" cy="938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271520"/>
            <a:ext cx="8745284" cy="938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018583" y="2429793"/>
            <a:ext cx="6327140" cy="11612245"/>
          </a:xfrm>
          <a:custGeom>
            <a:avLst/>
            <a:gdLst/>
            <a:ahLst/>
            <a:cxnLst/>
            <a:rect l="l" t="t" r="r" b="b"/>
            <a:pathLst>
              <a:path w="6327140" h="11612244">
                <a:moveTo>
                  <a:pt x="0" y="11612217"/>
                </a:moveTo>
                <a:lnTo>
                  <a:pt x="6326670" y="11612217"/>
                </a:lnTo>
                <a:lnTo>
                  <a:pt x="6326670" y="0"/>
                </a:lnTo>
                <a:lnTo>
                  <a:pt x="0" y="0"/>
                </a:lnTo>
                <a:lnTo>
                  <a:pt x="0" y="11612217"/>
                </a:lnTo>
                <a:close/>
              </a:path>
            </a:pathLst>
          </a:custGeom>
          <a:ln w="19223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2559751" y="2429793"/>
            <a:ext cx="7359015" cy="9467850"/>
          </a:xfrm>
          <a:custGeom>
            <a:avLst/>
            <a:gdLst/>
            <a:ahLst/>
            <a:cxnLst/>
            <a:rect l="l" t="t" r="r" b="b"/>
            <a:pathLst>
              <a:path w="7359015" h="9467850">
                <a:moveTo>
                  <a:pt x="0" y="9467240"/>
                </a:moveTo>
                <a:lnTo>
                  <a:pt x="7358687" y="9467240"/>
                </a:lnTo>
                <a:lnTo>
                  <a:pt x="7358687" y="0"/>
                </a:lnTo>
                <a:lnTo>
                  <a:pt x="0" y="0"/>
                </a:lnTo>
                <a:lnTo>
                  <a:pt x="0" y="9467240"/>
                </a:lnTo>
                <a:close/>
              </a:path>
            </a:pathLst>
          </a:custGeom>
          <a:ln w="19223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20104100" cy="2250440"/>
          </a:xfrm>
          <a:custGeom>
            <a:avLst/>
            <a:gdLst/>
            <a:ahLst/>
            <a:cxnLst/>
            <a:rect l="l" t="t" r="r" b="b"/>
            <a:pathLst>
              <a:path w="20104100" h="2250440">
                <a:moveTo>
                  <a:pt x="0" y="2250202"/>
                </a:moveTo>
                <a:lnTo>
                  <a:pt x="20104100" y="2250202"/>
                </a:lnTo>
                <a:lnTo>
                  <a:pt x="20104100" y="0"/>
                </a:lnTo>
                <a:lnTo>
                  <a:pt x="0" y="0"/>
                </a:lnTo>
                <a:lnTo>
                  <a:pt x="0" y="2250202"/>
                </a:lnTo>
                <a:close/>
              </a:path>
            </a:pathLst>
          </a:custGeom>
          <a:ln w="8094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07242" y="98982"/>
            <a:ext cx="1268961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71520"/>
            <a:ext cx="18093690" cy="938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3228320"/>
            <a:ext cx="6433312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3228320"/>
            <a:ext cx="4623943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3228320"/>
            <a:ext cx="4623943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jp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hyperlink" Target="mailto:y.w.phong2@newcastle.edu.my" TargetMode="Externa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10" Type="http://schemas.openxmlformats.org/officeDocument/2006/relationships/image" Target="../media/image8.jp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6.png"/><Relationship Id="rId51" Type="http://schemas.openxmlformats.org/officeDocument/2006/relationships/image" Target="../media/image49.jp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407795" marR="5080" indent="-296545">
              <a:lnSpc>
                <a:spcPts val="4880"/>
              </a:lnSpc>
              <a:spcBef>
                <a:spcPts val="715"/>
              </a:spcBef>
            </a:pPr>
            <a:r>
              <a:rPr spc="-10" dirty="0"/>
              <a:t>Effect </a:t>
            </a:r>
            <a:r>
              <a:rPr spc="5" dirty="0"/>
              <a:t>of electrical stimulation on brain activity  and reaction time in young and older</a:t>
            </a:r>
            <a:r>
              <a:rPr spc="20" dirty="0"/>
              <a:t> </a:t>
            </a:r>
            <a:r>
              <a:rPr spc="5" dirty="0"/>
              <a:t>adults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1379" y="2426252"/>
            <a:ext cx="5612765" cy="444500"/>
          </a:xfrm>
          <a:prstGeom prst="rect">
            <a:avLst/>
          </a:prstGeom>
          <a:solidFill>
            <a:srgbClr val="EC7C30"/>
          </a:solidFill>
        </p:spPr>
        <p:txBody>
          <a:bodyPr vert="horz" wrap="square" lIns="0" tIns="30480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240"/>
              </a:spcBef>
            </a:pPr>
            <a:r>
              <a:rPr sz="2400" b="1" spc="-10" dirty="0">
                <a:solidFill>
                  <a:srgbClr val="FFFFFF"/>
                </a:solidFill>
                <a:latin typeface="Verdana"/>
                <a:cs typeface="Verdana"/>
              </a:rPr>
              <a:t>1) Introduction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05697" y="9815293"/>
            <a:ext cx="3965575" cy="763905"/>
          </a:xfrm>
          <a:custGeom>
            <a:avLst/>
            <a:gdLst/>
            <a:ahLst/>
            <a:cxnLst/>
            <a:rect l="l" t="t" r="r" b="b"/>
            <a:pathLst>
              <a:path w="3965575" h="763904">
                <a:moveTo>
                  <a:pt x="0" y="127315"/>
                </a:moveTo>
                <a:lnTo>
                  <a:pt x="10004" y="77756"/>
                </a:lnTo>
                <a:lnTo>
                  <a:pt x="37288" y="37288"/>
                </a:lnTo>
                <a:lnTo>
                  <a:pt x="77756" y="10004"/>
                </a:lnTo>
                <a:lnTo>
                  <a:pt x="127315" y="0"/>
                </a:lnTo>
                <a:lnTo>
                  <a:pt x="3837856" y="0"/>
                </a:lnTo>
                <a:lnTo>
                  <a:pt x="3887415" y="10004"/>
                </a:lnTo>
                <a:lnTo>
                  <a:pt x="3927883" y="37288"/>
                </a:lnTo>
                <a:lnTo>
                  <a:pt x="3955167" y="77756"/>
                </a:lnTo>
                <a:lnTo>
                  <a:pt x="3965172" y="127315"/>
                </a:lnTo>
                <a:lnTo>
                  <a:pt x="3965172" y="636579"/>
                </a:lnTo>
                <a:lnTo>
                  <a:pt x="3955167" y="686138"/>
                </a:lnTo>
                <a:lnTo>
                  <a:pt x="3927883" y="726606"/>
                </a:lnTo>
                <a:lnTo>
                  <a:pt x="3887415" y="753890"/>
                </a:lnTo>
                <a:lnTo>
                  <a:pt x="3837856" y="763895"/>
                </a:lnTo>
                <a:lnTo>
                  <a:pt x="127315" y="763895"/>
                </a:lnTo>
                <a:lnTo>
                  <a:pt x="77756" y="753890"/>
                </a:lnTo>
                <a:lnTo>
                  <a:pt x="37288" y="726606"/>
                </a:lnTo>
                <a:lnTo>
                  <a:pt x="10004" y="686138"/>
                </a:lnTo>
                <a:lnTo>
                  <a:pt x="0" y="636579"/>
                </a:lnTo>
                <a:lnTo>
                  <a:pt x="0" y="127315"/>
                </a:lnTo>
                <a:close/>
              </a:path>
            </a:pathLst>
          </a:custGeom>
          <a:ln w="8094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158714" y="2557056"/>
            <a:ext cx="1372870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6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Equipment</a:t>
            </a:r>
            <a:r>
              <a:rPr sz="1600" b="1" u="heavy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used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23103" y="1501093"/>
            <a:ext cx="10872470" cy="5918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05"/>
              </a:spcBef>
            </a:pPr>
            <a:r>
              <a:rPr sz="1850" dirty="0">
                <a:latin typeface="Calibri"/>
                <a:cs typeface="Calibri"/>
              </a:rPr>
              <a:t>Phong </a:t>
            </a:r>
            <a:r>
              <a:rPr sz="1850" spc="-45" dirty="0">
                <a:latin typeface="Calibri"/>
                <a:cs typeface="Calibri"/>
              </a:rPr>
              <a:t>Yen </a:t>
            </a:r>
            <a:r>
              <a:rPr sz="1850" spc="-15" dirty="0">
                <a:latin typeface="Calibri"/>
                <a:cs typeface="Calibri"/>
              </a:rPr>
              <a:t>Wen*, </a:t>
            </a:r>
            <a:r>
              <a:rPr sz="1850" dirty="0">
                <a:latin typeface="Calibri"/>
                <a:cs typeface="Calibri"/>
              </a:rPr>
              <a:t>Aisha Islam, </a:t>
            </a:r>
            <a:r>
              <a:rPr sz="1850" spc="-5" dirty="0">
                <a:latin typeface="Calibri"/>
                <a:cs typeface="Calibri"/>
              </a:rPr>
              <a:t>Diego Orcioli </a:t>
            </a:r>
            <a:r>
              <a:rPr sz="1850" dirty="0">
                <a:latin typeface="Calibri"/>
                <a:cs typeface="Calibri"/>
              </a:rPr>
              <a:t>Da </a:t>
            </a:r>
            <a:r>
              <a:rPr sz="1850" spc="-10" dirty="0">
                <a:latin typeface="Calibri"/>
                <a:cs typeface="Calibri"/>
              </a:rPr>
              <a:t>Silva, </a:t>
            </a:r>
            <a:r>
              <a:rPr sz="1850" dirty="0">
                <a:latin typeface="Calibri"/>
                <a:cs typeface="Calibri"/>
              </a:rPr>
              <a:t>Dr </a:t>
            </a:r>
            <a:r>
              <a:rPr sz="1850" spc="-10" dirty="0">
                <a:latin typeface="Calibri"/>
                <a:cs typeface="Calibri"/>
              </a:rPr>
              <a:t>Annette</a:t>
            </a:r>
            <a:r>
              <a:rPr sz="1850" spc="165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Pantall</a:t>
            </a:r>
            <a:endParaRPr sz="18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850" spc="-5" dirty="0">
                <a:latin typeface="Calibri"/>
                <a:cs typeface="Calibri"/>
              </a:rPr>
              <a:t>Student </a:t>
            </a:r>
            <a:r>
              <a:rPr sz="1850" dirty="0">
                <a:latin typeface="Calibri"/>
                <a:cs typeface="Calibri"/>
              </a:rPr>
              <a:t>ID: 170734837, </a:t>
            </a:r>
            <a:r>
              <a:rPr sz="1850" spc="-5" dirty="0">
                <a:latin typeface="Calibri"/>
                <a:cs typeface="Calibri"/>
              </a:rPr>
              <a:t>Email: </a:t>
            </a:r>
            <a:r>
              <a:rPr sz="1850" spc="-20" dirty="0">
                <a:latin typeface="Calibri"/>
                <a:cs typeface="Calibri"/>
                <a:hlinkClick r:id="rId2"/>
              </a:rPr>
              <a:t>y.w.phong2@newcastle.edu.my, </a:t>
            </a:r>
            <a:r>
              <a:rPr sz="1850" spc="-10" dirty="0">
                <a:latin typeface="Calibri"/>
                <a:cs typeface="Calibri"/>
              </a:rPr>
              <a:t>Course: </a:t>
            </a:r>
            <a:r>
              <a:rPr sz="1850" dirty="0">
                <a:latin typeface="Calibri"/>
                <a:cs typeface="Calibri"/>
              </a:rPr>
              <a:t>Bachelor of Medicine and </a:t>
            </a:r>
            <a:r>
              <a:rPr sz="1850" spc="-10" dirty="0">
                <a:latin typeface="Calibri"/>
                <a:cs typeface="Calibri"/>
              </a:rPr>
              <a:t>Surgery</a:t>
            </a:r>
            <a:r>
              <a:rPr sz="1850" spc="175" dirty="0">
                <a:latin typeface="Calibri"/>
                <a:cs typeface="Calibri"/>
              </a:rPr>
              <a:t> </a:t>
            </a:r>
            <a:r>
              <a:rPr sz="1850" spc="-5" dirty="0">
                <a:latin typeface="Calibri"/>
                <a:cs typeface="Calibri"/>
              </a:rPr>
              <a:t>(MBBS)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1379" y="2860812"/>
            <a:ext cx="5612765" cy="1635125"/>
          </a:xfrm>
          <a:custGeom>
            <a:avLst/>
            <a:gdLst/>
            <a:ahLst/>
            <a:cxnLst/>
            <a:rect l="l" t="t" r="r" b="b"/>
            <a:pathLst>
              <a:path w="5612765" h="1635125">
                <a:moveTo>
                  <a:pt x="0" y="1635039"/>
                </a:moveTo>
                <a:lnTo>
                  <a:pt x="5612352" y="1635039"/>
                </a:lnTo>
                <a:lnTo>
                  <a:pt x="5612352" y="0"/>
                </a:lnTo>
                <a:lnTo>
                  <a:pt x="0" y="0"/>
                </a:lnTo>
                <a:lnTo>
                  <a:pt x="0" y="1635039"/>
                </a:lnTo>
                <a:close/>
              </a:path>
            </a:pathLst>
          </a:custGeom>
          <a:ln w="19223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1379" y="2866999"/>
            <a:ext cx="5612765" cy="1583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8290" indent="-22796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88290" algn="l"/>
                <a:tab pos="288925" algn="l"/>
              </a:tabLst>
            </a:pPr>
            <a:r>
              <a:rPr sz="1450" dirty="0">
                <a:latin typeface="Calibri"/>
                <a:cs typeface="Calibri"/>
              </a:rPr>
              <a:t>With </a:t>
            </a:r>
            <a:r>
              <a:rPr sz="1450" spc="-5" dirty="0">
                <a:latin typeface="Calibri"/>
                <a:cs typeface="Calibri"/>
              </a:rPr>
              <a:t>age, </a:t>
            </a:r>
            <a:r>
              <a:rPr sz="1450" spc="-10" dirty="0">
                <a:latin typeface="Calibri"/>
                <a:cs typeface="Calibri"/>
              </a:rPr>
              <a:t>attention </a:t>
            </a:r>
            <a:r>
              <a:rPr sz="1450" dirty="0">
                <a:latin typeface="Calibri"/>
                <a:cs typeface="Calibri"/>
              </a:rPr>
              <a:t>and thinking processes </a:t>
            </a:r>
            <a:r>
              <a:rPr sz="1450" spc="-5" dirty="0">
                <a:latin typeface="Calibri"/>
                <a:cs typeface="Calibri"/>
              </a:rPr>
              <a:t>often become</a:t>
            </a:r>
            <a:r>
              <a:rPr sz="1450" spc="9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slower</a:t>
            </a:r>
            <a:r>
              <a:rPr sz="1425" baseline="26315" dirty="0">
                <a:latin typeface="Calibri"/>
                <a:cs typeface="Calibri"/>
              </a:rPr>
              <a:t>(1)</a:t>
            </a:r>
            <a:r>
              <a:rPr sz="1450" dirty="0">
                <a:latin typeface="Calibri"/>
                <a:cs typeface="Calibri"/>
              </a:rPr>
              <a:t>.</a:t>
            </a:r>
            <a:endParaRPr sz="1450">
              <a:latin typeface="Calibri"/>
              <a:cs typeface="Calibri"/>
            </a:endParaRPr>
          </a:p>
          <a:p>
            <a:pPr marL="288290" marR="56515" indent="-227965">
              <a:lnSpc>
                <a:spcPct val="100699"/>
              </a:lnSpc>
              <a:buFont typeface="Arial"/>
              <a:buChar char="•"/>
              <a:tabLst>
                <a:tab pos="288290" algn="l"/>
                <a:tab pos="288925" algn="l"/>
              </a:tabLst>
            </a:pPr>
            <a:r>
              <a:rPr sz="1450" dirty="0">
                <a:latin typeface="Calibri"/>
                <a:cs typeface="Calibri"/>
              </a:rPr>
              <a:t>A possibly </a:t>
            </a:r>
            <a:r>
              <a:rPr sz="1450" spc="-5" dirty="0">
                <a:latin typeface="Calibri"/>
                <a:cs typeface="Calibri"/>
              </a:rPr>
              <a:t>helpful intervention </a:t>
            </a:r>
            <a:r>
              <a:rPr sz="1450" dirty="0">
                <a:latin typeface="Calibri"/>
                <a:cs typeface="Calibri"/>
              </a:rPr>
              <a:t>is a </a:t>
            </a:r>
            <a:r>
              <a:rPr sz="1450" spc="-5" dirty="0">
                <a:latin typeface="Calibri"/>
                <a:cs typeface="Calibri"/>
              </a:rPr>
              <a:t>non-invasive </a:t>
            </a:r>
            <a:r>
              <a:rPr sz="1450" dirty="0">
                <a:latin typeface="Calibri"/>
                <a:cs typeface="Calibri"/>
              </a:rPr>
              <a:t>application of very  low electricity known as </a:t>
            </a:r>
            <a:r>
              <a:rPr sz="1450" spc="-5" dirty="0">
                <a:latin typeface="Calibri"/>
                <a:cs typeface="Calibri"/>
              </a:rPr>
              <a:t>transcranial Direct Current Stimulation  </a:t>
            </a:r>
            <a:r>
              <a:rPr sz="1450" dirty="0">
                <a:latin typeface="Calibri"/>
                <a:cs typeface="Calibri"/>
              </a:rPr>
              <a:t>(</a:t>
            </a:r>
            <a:r>
              <a:rPr sz="1450" b="1" dirty="0">
                <a:latin typeface="Calibri"/>
                <a:cs typeface="Calibri"/>
              </a:rPr>
              <a:t>tDCS</a:t>
            </a:r>
            <a:r>
              <a:rPr sz="1450" dirty="0">
                <a:latin typeface="Calibri"/>
                <a:cs typeface="Calibri"/>
              </a:rPr>
              <a:t>) on specific areas of the </a:t>
            </a:r>
            <a:r>
              <a:rPr sz="1450" spc="-5" dirty="0">
                <a:latin typeface="Calibri"/>
                <a:cs typeface="Calibri"/>
              </a:rPr>
              <a:t>brain </a:t>
            </a:r>
            <a:r>
              <a:rPr sz="1450" spc="-10" dirty="0">
                <a:latin typeface="Calibri"/>
                <a:cs typeface="Calibri"/>
              </a:rPr>
              <a:t>(</a:t>
            </a:r>
            <a:r>
              <a:rPr sz="1450" b="1" spc="-10" dirty="0">
                <a:latin typeface="Calibri"/>
                <a:cs typeface="Calibri"/>
              </a:rPr>
              <a:t>cortex</a:t>
            </a:r>
            <a:r>
              <a:rPr sz="1450" spc="-10" dirty="0">
                <a:latin typeface="Calibri"/>
                <a:cs typeface="Calibri"/>
              </a:rPr>
              <a:t>) </a:t>
            </a:r>
            <a:r>
              <a:rPr sz="1450" spc="-5" dirty="0">
                <a:latin typeface="Calibri"/>
                <a:cs typeface="Calibri"/>
              </a:rPr>
              <a:t>associated </a:t>
            </a:r>
            <a:r>
              <a:rPr sz="1450" dirty="0">
                <a:latin typeface="Calibri"/>
                <a:cs typeface="Calibri"/>
              </a:rPr>
              <a:t>with </a:t>
            </a:r>
            <a:r>
              <a:rPr sz="1450" spc="-10" dirty="0">
                <a:latin typeface="Calibri"/>
                <a:cs typeface="Calibri"/>
              </a:rPr>
              <a:t>attention  </a:t>
            </a:r>
            <a:r>
              <a:rPr sz="1450" dirty="0">
                <a:latin typeface="Calibri"/>
                <a:cs typeface="Calibri"/>
              </a:rPr>
              <a:t>and</a:t>
            </a:r>
            <a:r>
              <a:rPr sz="1450" spc="-1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movement</a:t>
            </a:r>
            <a:r>
              <a:rPr sz="1425" baseline="26315" dirty="0">
                <a:latin typeface="Calibri"/>
                <a:cs typeface="Calibri"/>
              </a:rPr>
              <a:t>(2)</a:t>
            </a:r>
            <a:r>
              <a:rPr sz="1450" dirty="0">
                <a:latin typeface="Calibri"/>
                <a:cs typeface="Calibri"/>
              </a:rPr>
              <a:t>.</a:t>
            </a:r>
            <a:endParaRPr sz="1450">
              <a:latin typeface="Calibri"/>
              <a:cs typeface="Calibri"/>
            </a:endParaRPr>
          </a:p>
          <a:p>
            <a:pPr marL="288290" marR="158750" indent="-227965">
              <a:lnSpc>
                <a:spcPct val="100699"/>
              </a:lnSpc>
              <a:buFont typeface="Arial"/>
              <a:buChar char="•"/>
              <a:tabLst>
                <a:tab pos="288290" algn="l"/>
                <a:tab pos="288925" algn="l"/>
              </a:tabLst>
            </a:pPr>
            <a:r>
              <a:rPr sz="1450" spc="-20" dirty="0">
                <a:latin typeface="Calibri"/>
                <a:cs typeface="Calibri"/>
              </a:rPr>
              <a:t>However, </a:t>
            </a:r>
            <a:r>
              <a:rPr sz="1450" dirty="0">
                <a:latin typeface="Calibri"/>
                <a:cs typeface="Calibri"/>
              </a:rPr>
              <a:t>it is not known if </a:t>
            </a:r>
            <a:r>
              <a:rPr sz="1450" spc="-5" dirty="0">
                <a:latin typeface="Calibri"/>
                <a:cs typeface="Calibri"/>
              </a:rPr>
              <a:t>this alters brain </a:t>
            </a:r>
            <a:r>
              <a:rPr sz="1450" dirty="0">
                <a:latin typeface="Calibri"/>
                <a:cs typeface="Calibri"/>
              </a:rPr>
              <a:t>activity and </a:t>
            </a:r>
            <a:r>
              <a:rPr sz="1450" spc="-5" dirty="0">
                <a:latin typeface="Calibri"/>
                <a:cs typeface="Calibri"/>
              </a:rPr>
              <a:t>how </a:t>
            </a:r>
            <a:r>
              <a:rPr sz="1450" dirty="0">
                <a:latin typeface="Calibri"/>
                <a:cs typeface="Calibri"/>
              </a:rPr>
              <a:t>this </a:t>
            </a:r>
            <a:r>
              <a:rPr sz="1450" spc="-5" dirty="0">
                <a:latin typeface="Calibri"/>
                <a:cs typeface="Calibri"/>
              </a:rPr>
              <a:t>may  </a:t>
            </a:r>
            <a:r>
              <a:rPr sz="1450" spc="-10" dirty="0">
                <a:latin typeface="Calibri"/>
                <a:cs typeface="Calibri"/>
              </a:rPr>
              <a:t>relate </a:t>
            </a:r>
            <a:r>
              <a:rPr sz="1450" spc="-5" dirty="0">
                <a:latin typeface="Calibri"/>
                <a:cs typeface="Calibri"/>
              </a:rPr>
              <a:t>to </a:t>
            </a:r>
            <a:r>
              <a:rPr sz="1450" dirty="0">
                <a:latin typeface="Calibri"/>
                <a:cs typeface="Calibri"/>
              </a:rPr>
              <a:t>changes in </a:t>
            </a:r>
            <a:r>
              <a:rPr sz="1450" spc="-10" dirty="0">
                <a:latin typeface="Calibri"/>
                <a:cs typeface="Calibri"/>
              </a:rPr>
              <a:t>attention </a:t>
            </a:r>
            <a:r>
              <a:rPr sz="1450" dirty="0">
                <a:latin typeface="Calibri"/>
                <a:cs typeface="Calibri"/>
              </a:rPr>
              <a:t>and thinking</a:t>
            </a:r>
            <a:r>
              <a:rPr sz="1450" spc="3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processes.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068306" y="3573612"/>
            <a:ext cx="414020" cy="137795"/>
          </a:xfrm>
          <a:custGeom>
            <a:avLst/>
            <a:gdLst/>
            <a:ahLst/>
            <a:cxnLst/>
            <a:rect l="l" t="t" r="r" b="b"/>
            <a:pathLst>
              <a:path w="414020" h="137795">
                <a:moveTo>
                  <a:pt x="0" y="137602"/>
                </a:moveTo>
                <a:lnTo>
                  <a:pt x="413818" y="137602"/>
                </a:lnTo>
                <a:lnTo>
                  <a:pt x="413818" y="0"/>
                </a:lnTo>
                <a:lnTo>
                  <a:pt x="0" y="0"/>
                </a:lnTo>
                <a:lnTo>
                  <a:pt x="0" y="1376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68306" y="3573612"/>
            <a:ext cx="414020" cy="137795"/>
          </a:xfrm>
          <a:custGeom>
            <a:avLst/>
            <a:gdLst/>
            <a:ahLst/>
            <a:cxnLst/>
            <a:rect l="l" t="t" r="r" b="b"/>
            <a:pathLst>
              <a:path w="414020" h="137795">
                <a:moveTo>
                  <a:pt x="0" y="137602"/>
                </a:moveTo>
                <a:lnTo>
                  <a:pt x="413818" y="137602"/>
                </a:lnTo>
                <a:lnTo>
                  <a:pt x="413818" y="0"/>
                </a:lnTo>
                <a:lnTo>
                  <a:pt x="0" y="0"/>
                </a:lnTo>
                <a:lnTo>
                  <a:pt x="0" y="137602"/>
                </a:lnTo>
                <a:close/>
              </a:path>
            </a:pathLst>
          </a:custGeom>
          <a:ln w="8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028194" y="8571813"/>
            <a:ext cx="6307455" cy="435609"/>
          </a:xfrm>
          <a:prstGeom prst="rect">
            <a:avLst/>
          </a:prstGeom>
          <a:solidFill>
            <a:srgbClr val="EC7C30"/>
          </a:solidFill>
        </p:spPr>
        <p:txBody>
          <a:bodyPr vert="horz" wrap="square" lIns="0" tIns="29845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235"/>
              </a:spcBef>
            </a:pPr>
            <a:r>
              <a:rPr sz="2400" b="1" spc="-10" dirty="0">
                <a:solidFill>
                  <a:srgbClr val="FFFFFF"/>
                </a:solidFill>
                <a:latin typeface="Verdana"/>
                <a:cs typeface="Verdana"/>
              </a:rPr>
              <a:t>4) Results &amp;</a:t>
            </a:r>
            <a:r>
              <a:rPr sz="2400" b="1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Verdana"/>
                <a:cs typeface="Verdana"/>
              </a:rPr>
              <a:t>Discussion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273928" y="5623092"/>
            <a:ext cx="3667125" cy="4705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0699"/>
              </a:lnSpc>
              <a:spcBef>
                <a:spcPts val="95"/>
              </a:spcBef>
            </a:pPr>
            <a:r>
              <a:rPr sz="1450" dirty="0">
                <a:latin typeface="Calibri"/>
                <a:cs typeface="Calibri"/>
              </a:rPr>
              <a:t>A very </a:t>
            </a:r>
            <a:r>
              <a:rPr sz="1450" spc="-5" dirty="0">
                <a:latin typeface="Calibri"/>
                <a:cs typeface="Calibri"/>
              </a:rPr>
              <a:t>weak current </a:t>
            </a:r>
            <a:r>
              <a:rPr sz="1450" dirty="0">
                <a:latin typeface="Calibri"/>
                <a:cs typeface="Calibri"/>
              </a:rPr>
              <a:t>is </a:t>
            </a:r>
            <a:r>
              <a:rPr sz="1450" spc="-5" dirty="0">
                <a:latin typeface="Calibri"/>
                <a:cs typeface="Calibri"/>
              </a:rPr>
              <a:t>delivered </a:t>
            </a:r>
            <a:r>
              <a:rPr sz="1450" spc="-10" dirty="0">
                <a:latin typeface="Calibri"/>
                <a:cs typeface="Calibri"/>
              </a:rPr>
              <a:t>to </a:t>
            </a:r>
            <a:r>
              <a:rPr sz="1450" spc="-5" dirty="0">
                <a:latin typeface="Calibri"/>
                <a:cs typeface="Calibri"/>
              </a:rPr>
              <a:t>specific </a:t>
            </a:r>
            <a:r>
              <a:rPr sz="1450" dirty="0">
                <a:latin typeface="Calibri"/>
                <a:cs typeface="Calibri"/>
              </a:rPr>
              <a:t>areas  of the </a:t>
            </a:r>
            <a:r>
              <a:rPr sz="1450" spc="-5" dirty="0">
                <a:latin typeface="Calibri"/>
                <a:cs typeface="Calibri"/>
              </a:rPr>
              <a:t>brain </a:t>
            </a:r>
            <a:r>
              <a:rPr sz="1450" dirty="0">
                <a:latin typeface="Calibri"/>
                <a:cs typeface="Calibri"/>
              </a:rPr>
              <a:t>via </a:t>
            </a:r>
            <a:r>
              <a:rPr sz="1450" spc="-5" dirty="0">
                <a:latin typeface="Calibri"/>
                <a:cs typeface="Calibri"/>
              </a:rPr>
              <a:t>electrodes.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554692" y="12071060"/>
            <a:ext cx="7376159" cy="1971039"/>
          </a:xfrm>
          <a:prstGeom prst="rect">
            <a:avLst/>
          </a:prstGeom>
          <a:ln w="19223">
            <a:solidFill>
              <a:srgbClr val="EC7C3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48895">
              <a:lnSpc>
                <a:spcPts val="1435"/>
              </a:lnSpc>
              <a:spcBef>
                <a:spcPts val="345"/>
              </a:spcBef>
            </a:pPr>
            <a:r>
              <a:rPr sz="1200" b="1" spc="-10" dirty="0">
                <a:latin typeface="Calibri"/>
                <a:cs typeface="Calibri"/>
              </a:rPr>
              <a:t>References</a:t>
            </a:r>
            <a:endParaRPr sz="1200">
              <a:latin typeface="Calibri"/>
              <a:cs typeface="Calibri"/>
            </a:endParaRPr>
          </a:p>
          <a:p>
            <a:pPr marL="352425" marR="364490" indent="-303530">
              <a:lnSpc>
                <a:spcPts val="1430"/>
              </a:lnSpc>
              <a:spcBef>
                <a:spcPts val="55"/>
              </a:spcBef>
              <a:buAutoNum type="arabicPeriod"/>
              <a:tabLst>
                <a:tab pos="352425" algn="l"/>
                <a:tab pos="353060" algn="l"/>
              </a:tabLst>
            </a:pPr>
            <a:r>
              <a:rPr sz="1200" spc="-15" dirty="0">
                <a:latin typeface="Calibri"/>
                <a:cs typeface="Calibri"/>
              </a:rPr>
              <a:t>Beurskens </a:t>
            </a:r>
            <a:r>
              <a:rPr sz="1200" spc="-5" dirty="0">
                <a:latin typeface="Calibri"/>
                <a:cs typeface="Calibri"/>
              </a:rPr>
              <a:t>R, Helmich I, </a:t>
            </a:r>
            <a:r>
              <a:rPr sz="1200" spc="-10" dirty="0">
                <a:latin typeface="Calibri"/>
                <a:cs typeface="Calibri"/>
              </a:rPr>
              <a:t>Rein </a:t>
            </a:r>
            <a:r>
              <a:rPr sz="1200" spc="-5" dirty="0">
                <a:latin typeface="Calibri"/>
                <a:cs typeface="Calibri"/>
              </a:rPr>
              <a:t>R, Bock </a:t>
            </a:r>
            <a:r>
              <a:rPr sz="1200" spc="-15" dirty="0">
                <a:latin typeface="Calibri"/>
                <a:cs typeface="Calibri"/>
              </a:rPr>
              <a:t>O. </a:t>
            </a:r>
            <a:r>
              <a:rPr sz="1200" spc="-10" dirty="0">
                <a:latin typeface="Calibri"/>
                <a:cs typeface="Calibri"/>
              </a:rPr>
              <a:t>Age-related </a:t>
            </a:r>
            <a:r>
              <a:rPr sz="1200" spc="-5" dirty="0">
                <a:latin typeface="Calibri"/>
                <a:cs typeface="Calibri"/>
              </a:rPr>
              <a:t>changes in </a:t>
            </a:r>
            <a:r>
              <a:rPr sz="1200" spc="-15" dirty="0">
                <a:latin typeface="Calibri"/>
                <a:cs typeface="Calibri"/>
              </a:rPr>
              <a:t>prefrontal </a:t>
            </a:r>
            <a:r>
              <a:rPr sz="1200" spc="-5" dirty="0">
                <a:latin typeface="Calibri"/>
                <a:cs typeface="Calibri"/>
              </a:rPr>
              <a:t>activity </a:t>
            </a:r>
            <a:r>
              <a:rPr sz="1200" spc="-10" dirty="0">
                <a:latin typeface="Calibri"/>
                <a:cs typeface="Calibri"/>
              </a:rPr>
              <a:t>during walking </a:t>
            </a:r>
            <a:r>
              <a:rPr sz="1200" spc="-5" dirty="0">
                <a:latin typeface="Calibri"/>
                <a:cs typeface="Calibri"/>
              </a:rPr>
              <a:t>in dual-task  </a:t>
            </a:r>
            <a:r>
              <a:rPr sz="1200" spc="-10" dirty="0">
                <a:latin typeface="Calibri"/>
                <a:cs typeface="Calibri"/>
              </a:rPr>
              <a:t>situations: </a:t>
            </a:r>
            <a:r>
              <a:rPr sz="1200" spc="-5" dirty="0">
                <a:latin typeface="Calibri"/>
                <a:cs typeface="Calibri"/>
              </a:rPr>
              <a:t>A </a:t>
            </a:r>
            <a:r>
              <a:rPr sz="1200" spc="-10" dirty="0">
                <a:latin typeface="Calibri"/>
                <a:cs typeface="Calibri"/>
              </a:rPr>
              <a:t>fNIRS </a:t>
            </a:r>
            <a:r>
              <a:rPr sz="1200" spc="-20" dirty="0">
                <a:latin typeface="Calibri"/>
                <a:cs typeface="Calibri"/>
              </a:rPr>
              <a:t>study. </a:t>
            </a:r>
            <a:r>
              <a:rPr sz="1200" spc="-10" dirty="0">
                <a:latin typeface="Calibri"/>
                <a:cs typeface="Calibri"/>
              </a:rPr>
              <a:t>International </a:t>
            </a:r>
            <a:r>
              <a:rPr sz="1200" spc="-5" dirty="0">
                <a:latin typeface="Calibri"/>
                <a:cs typeface="Calibri"/>
              </a:rPr>
              <a:t>Journal of </a:t>
            </a:r>
            <a:r>
              <a:rPr sz="1200" spc="-15" dirty="0">
                <a:latin typeface="Calibri"/>
                <a:cs typeface="Calibri"/>
              </a:rPr>
              <a:t>Psychophysiology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2014;92:122-8.</a:t>
            </a:r>
            <a:endParaRPr sz="1200">
              <a:latin typeface="Calibri"/>
              <a:cs typeface="Calibri"/>
            </a:endParaRPr>
          </a:p>
          <a:p>
            <a:pPr marL="352425" marR="243204" indent="-303530">
              <a:lnSpc>
                <a:spcPts val="1430"/>
              </a:lnSpc>
              <a:spcBef>
                <a:spcPts val="10"/>
              </a:spcBef>
              <a:buAutoNum type="arabicPeriod"/>
              <a:tabLst>
                <a:tab pos="352425" algn="l"/>
                <a:tab pos="353060" algn="l"/>
              </a:tabLst>
            </a:pPr>
            <a:r>
              <a:rPr sz="1200" spc="-10" dirty="0">
                <a:latin typeface="Calibri"/>
                <a:cs typeface="Calibri"/>
              </a:rPr>
              <a:t>Kaminski </a:t>
            </a:r>
            <a:r>
              <a:rPr sz="1200" spc="-5" dirty="0">
                <a:latin typeface="Calibri"/>
                <a:cs typeface="Calibri"/>
              </a:rPr>
              <a:t>E, </a:t>
            </a:r>
            <a:r>
              <a:rPr sz="1200" spc="-10" dirty="0">
                <a:latin typeface="Calibri"/>
                <a:cs typeface="Calibri"/>
              </a:rPr>
              <a:t>Steele CJ, Hoff </a:t>
            </a:r>
            <a:r>
              <a:rPr sz="1200" spc="-5" dirty="0">
                <a:latin typeface="Calibri"/>
                <a:cs typeface="Calibri"/>
              </a:rPr>
              <a:t>M, Gundlach </a:t>
            </a:r>
            <a:r>
              <a:rPr sz="1200" spc="-10" dirty="0">
                <a:latin typeface="Calibri"/>
                <a:cs typeface="Calibri"/>
              </a:rPr>
              <a:t>C, </a:t>
            </a:r>
            <a:r>
              <a:rPr sz="1200" spc="-5" dirty="0">
                <a:latin typeface="Calibri"/>
                <a:cs typeface="Calibri"/>
              </a:rPr>
              <a:t>Rjosk </a:t>
            </a:r>
            <a:r>
              <a:rPr sz="1200" spc="-55" dirty="0">
                <a:latin typeface="Calibri"/>
                <a:cs typeface="Calibri"/>
              </a:rPr>
              <a:t>V, </a:t>
            </a:r>
            <a:r>
              <a:rPr sz="1200" spc="-10" dirty="0">
                <a:latin typeface="Calibri"/>
                <a:cs typeface="Calibri"/>
              </a:rPr>
              <a:t>Sehm B, </a:t>
            </a:r>
            <a:r>
              <a:rPr sz="1200" spc="-5" dirty="0">
                <a:latin typeface="Calibri"/>
                <a:cs typeface="Calibri"/>
              </a:rPr>
              <a:t>et al. </a:t>
            </a:r>
            <a:r>
              <a:rPr sz="1200" spc="-15" dirty="0">
                <a:latin typeface="Calibri"/>
                <a:cs typeface="Calibri"/>
              </a:rPr>
              <a:t>Transcranial </a:t>
            </a:r>
            <a:r>
              <a:rPr sz="1200" spc="-10" dirty="0">
                <a:latin typeface="Calibri"/>
                <a:cs typeface="Calibri"/>
              </a:rPr>
              <a:t>direct current stimulation (tDCS)  over primary motor </a:t>
            </a:r>
            <a:r>
              <a:rPr sz="1200" spc="-15" dirty="0">
                <a:latin typeface="Calibri"/>
                <a:cs typeface="Calibri"/>
              </a:rPr>
              <a:t>cortex </a:t>
            </a:r>
            <a:r>
              <a:rPr sz="1200" spc="-5" dirty="0">
                <a:latin typeface="Calibri"/>
                <a:cs typeface="Calibri"/>
              </a:rPr>
              <a:t>leg </a:t>
            </a:r>
            <a:r>
              <a:rPr sz="1200" spc="-10" dirty="0">
                <a:latin typeface="Calibri"/>
                <a:cs typeface="Calibri"/>
              </a:rPr>
              <a:t>area promotes </a:t>
            </a:r>
            <a:r>
              <a:rPr sz="1200" spc="-5" dirty="0">
                <a:latin typeface="Calibri"/>
                <a:cs typeface="Calibri"/>
              </a:rPr>
              <a:t>dynamic </a:t>
            </a:r>
            <a:r>
              <a:rPr sz="1200" spc="-10" dirty="0">
                <a:latin typeface="Calibri"/>
                <a:cs typeface="Calibri"/>
              </a:rPr>
              <a:t>balance task performance. International Federation of  Clinical </a:t>
            </a:r>
            <a:r>
              <a:rPr sz="1050" spc="-5" dirty="0">
                <a:latin typeface="Calibri"/>
                <a:cs typeface="Calibri"/>
              </a:rPr>
              <a:t>Neurophysiology</a:t>
            </a:r>
            <a:r>
              <a:rPr sz="1050" spc="4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2016;127:2455-62.</a:t>
            </a:r>
            <a:endParaRPr sz="1050">
              <a:latin typeface="Calibri"/>
              <a:cs typeface="Calibri"/>
            </a:endParaRPr>
          </a:p>
          <a:p>
            <a:pPr marL="74295">
              <a:lnSpc>
                <a:spcPts val="1435"/>
              </a:lnSpc>
              <a:spcBef>
                <a:spcPts val="160"/>
              </a:spcBef>
            </a:pPr>
            <a:r>
              <a:rPr sz="1200" b="1" spc="-10" dirty="0">
                <a:latin typeface="Calibri"/>
                <a:cs typeface="Calibri"/>
              </a:rPr>
              <a:t>Acknowledgements</a:t>
            </a:r>
            <a:endParaRPr sz="1200">
              <a:latin typeface="Calibri"/>
              <a:cs typeface="Calibri"/>
            </a:endParaRPr>
          </a:p>
          <a:p>
            <a:pPr marL="74295" marR="15240">
              <a:lnSpc>
                <a:spcPts val="1430"/>
              </a:lnSpc>
              <a:spcBef>
                <a:spcPts val="55"/>
              </a:spcBef>
            </a:pPr>
            <a:r>
              <a:rPr sz="1200" spc="-10" dirty="0">
                <a:latin typeface="Calibri"/>
                <a:cs typeface="Calibri"/>
              </a:rPr>
              <a:t>Thank </a:t>
            </a:r>
            <a:r>
              <a:rPr sz="1200" spc="-15" dirty="0">
                <a:latin typeface="Calibri"/>
                <a:cs typeface="Calibri"/>
              </a:rPr>
              <a:t>you </a:t>
            </a:r>
            <a:r>
              <a:rPr sz="1200" spc="-10" dirty="0">
                <a:latin typeface="Calibri"/>
                <a:cs typeface="Calibri"/>
              </a:rPr>
              <a:t>to </a:t>
            </a:r>
            <a:r>
              <a:rPr sz="1200" spc="-5" dirty="0">
                <a:latin typeface="Calibri"/>
                <a:cs typeface="Calibri"/>
              </a:rPr>
              <a:t>Dr </a:t>
            </a:r>
            <a:r>
              <a:rPr sz="1200" spc="-10" dirty="0">
                <a:latin typeface="Calibri"/>
                <a:cs typeface="Calibri"/>
              </a:rPr>
              <a:t>Annette Pantall </a:t>
            </a:r>
            <a:r>
              <a:rPr sz="1200" spc="-15" dirty="0">
                <a:latin typeface="Calibri"/>
                <a:cs typeface="Calibri"/>
              </a:rPr>
              <a:t>for </a:t>
            </a:r>
            <a:r>
              <a:rPr sz="1200" spc="-10" dirty="0">
                <a:latin typeface="Calibri"/>
                <a:cs typeface="Calibri"/>
              </a:rPr>
              <a:t>agreeing to have </a:t>
            </a:r>
            <a:r>
              <a:rPr sz="1200" spc="-5" dirty="0">
                <a:latin typeface="Calibri"/>
                <a:cs typeface="Calibri"/>
              </a:rPr>
              <a:t>me as a summer </a:t>
            </a:r>
            <a:r>
              <a:rPr sz="1200" spc="-10" dirty="0">
                <a:latin typeface="Calibri"/>
                <a:cs typeface="Calibri"/>
              </a:rPr>
              <a:t>student, </a:t>
            </a:r>
            <a:r>
              <a:rPr sz="1200" spc="-5" dirty="0">
                <a:latin typeface="Calibri"/>
                <a:cs typeface="Calibri"/>
              </a:rPr>
              <a:t>and </a:t>
            </a:r>
            <a:r>
              <a:rPr sz="1200" spc="-10" dirty="0">
                <a:latin typeface="Calibri"/>
                <a:cs typeface="Calibri"/>
              </a:rPr>
              <a:t>to </a:t>
            </a:r>
            <a:r>
              <a:rPr sz="1200" spc="-5" dirty="0">
                <a:latin typeface="Calibri"/>
                <a:cs typeface="Calibri"/>
              </a:rPr>
              <a:t>Aisha Islam </a:t>
            </a:r>
            <a:r>
              <a:rPr sz="1200" spc="-15" dirty="0">
                <a:latin typeface="Calibri"/>
                <a:cs typeface="Calibri"/>
              </a:rPr>
              <a:t>for </a:t>
            </a:r>
            <a:r>
              <a:rPr sz="1200" spc="-5" dirty="0">
                <a:latin typeface="Calibri"/>
                <a:cs typeface="Calibri"/>
              </a:rPr>
              <a:t>her guidance  </a:t>
            </a:r>
            <a:r>
              <a:rPr sz="1200" spc="-10" dirty="0">
                <a:latin typeface="Calibri"/>
                <a:cs typeface="Calibri"/>
              </a:rPr>
              <a:t>throughout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project. </a:t>
            </a:r>
            <a:r>
              <a:rPr sz="1200" spc="-5" dirty="0">
                <a:latin typeface="Calibri"/>
                <a:cs typeface="Calibri"/>
              </a:rPr>
              <a:t>Special thanks </a:t>
            </a:r>
            <a:r>
              <a:rPr sz="1200" spc="-10" dirty="0">
                <a:latin typeface="Calibri"/>
                <a:cs typeface="Calibri"/>
              </a:rPr>
              <a:t>to </a:t>
            </a:r>
            <a:r>
              <a:rPr sz="1200" spc="-5" dirty="0">
                <a:latin typeface="Calibri"/>
                <a:cs typeface="Calibri"/>
              </a:rPr>
              <a:t>NIHR </a:t>
            </a:r>
            <a:r>
              <a:rPr sz="1200" spc="-10" dirty="0">
                <a:latin typeface="Calibri"/>
                <a:cs typeface="Calibri"/>
              </a:rPr>
              <a:t>Newcastle </a:t>
            </a:r>
            <a:r>
              <a:rPr sz="1200" spc="-5" dirty="0">
                <a:latin typeface="Calibri"/>
                <a:cs typeface="Calibri"/>
              </a:rPr>
              <a:t>Biomedical </a:t>
            </a:r>
            <a:r>
              <a:rPr sz="1200" spc="-10" dirty="0">
                <a:latin typeface="Calibri"/>
                <a:cs typeface="Calibri"/>
              </a:rPr>
              <a:t>Research Centre </a:t>
            </a:r>
            <a:r>
              <a:rPr sz="1200" spc="-15" dirty="0">
                <a:latin typeface="Calibri"/>
                <a:cs typeface="Calibri"/>
              </a:rPr>
              <a:t>for </a:t>
            </a:r>
            <a:r>
              <a:rPr sz="1200" spc="-10" dirty="0">
                <a:latin typeface="Calibri"/>
                <a:cs typeface="Calibri"/>
              </a:rPr>
              <a:t>funding </a:t>
            </a:r>
            <a:r>
              <a:rPr sz="1200" spc="-5" dirty="0">
                <a:latin typeface="Calibri"/>
                <a:cs typeface="Calibri"/>
              </a:rPr>
              <a:t>this </a:t>
            </a:r>
            <a:r>
              <a:rPr sz="1200" spc="-10" dirty="0">
                <a:latin typeface="Calibri"/>
                <a:cs typeface="Calibri"/>
              </a:rPr>
              <a:t>project through  </a:t>
            </a:r>
            <a:r>
              <a:rPr sz="1200" spc="-5" dirty="0">
                <a:latin typeface="Calibri"/>
                <a:cs typeface="Calibri"/>
              </a:rPr>
              <a:t>the Summer </a:t>
            </a:r>
            <a:r>
              <a:rPr sz="1200" spc="-20" dirty="0">
                <a:latin typeface="Calibri"/>
                <a:cs typeface="Calibri"/>
              </a:rPr>
              <a:t>Vacation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Scholarship.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332859" y="6673121"/>
          <a:ext cx="2569210" cy="1315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3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5B9BD4"/>
                      </a:solidFill>
                      <a:prstDash val="solid"/>
                    </a:lnT>
                    <a:lnB w="9525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5B9BD4"/>
                      </a:solidFill>
                      <a:prstDash val="solid"/>
                    </a:lnT>
                    <a:lnB w="9525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5B9BD4"/>
                      </a:solidFill>
                      <a:prstDash val="solid"/>
                    </a:lnT>
                    <a:lnB w="9525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5B9BD4"/>
                      </a:solidFill>
                      <a:prstDash val="solid"/>
                    </a:lnT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5B9BD4"/>
                      </a:solidFill>
                      <a:prstDash val="solid"/>
                    </a:lnT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5B9BD4"/>
                      </a:solidFill>
                      <a:prstDash val="solid"/>
                    </a:lnT>
                    <a:solidFill>
                      <a:srgbClr val="5B9BD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12659696" y="2611734"/>
            <a:ext cx="160020" cy="22479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z="1050" spc="-5" dirty="0">
                <a:latin typeface="Calibri"/>
                <a:cs typeface="Calibri"/>
              </a:rPr>
              <a:t>Difference </a:t>
            </a:r>
            <a:r>
              <a:rPr sz="1050" dirty="0">
                <a:latin typeface="Calibri"/>
                <a:cs typeface="Calibri"/>
              </a:rPr>
              <a:t>in oxyhaemoglobin levels</a:t>
            </a:r>
            <a:r>
              <a:rPr sz="1050" spc="15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(au)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559751" y="10465868"/>
            <a:ext cx="7359015" cy="1440815"/>
          </a:xfrm>
          <a:prstGeom prst="rect">
            <a:avLst/>
          </a:prstGeom>
          <a:solidFill>
            <a:srgbClr val="EC7C30"/>
          </a:solidFill>
        </p:spPr>
        <p:txBody>
          <a:bodyPr vert="horz" wrap="square" lIns="0" tIns="46355" rIns="0" bIns="0" rtlCol="0">
            <a:spAutoFit/>
          </a:bodyPr>
          <a:lstStyle/>
          <a:p>
            <a:pPr marL="69215">
              <a:lnSpc>
                <a:spcPts val="2830"/>
              </a:lnSpc>
              <a:spcBef>
                <a:spcPts val="365"/>
              </a:spcBef>
            </a:pPr>
            <a:r>
              <a:rPr sz="2400" b="1" spc="-10" dirty="0">
                <a:solidFill>
                  <a:srgbClr val="FFFFFF"/>
                </a:solidFill>
                <a:latin typeface="Verdana"/>
                <a:cs typeface="Verdana"/>
              </a:rPr>
              <a:t>5)</a:t>
            </a:r>
            <a:r>
              <a:rPr sz="2400" b="1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Verdana"/>
                <a:cs typeface="Verdana"/>
              </a:rPr>
              <a:t>Conclusion</a:t>
            </a:r>
            <a:endParaRPr sz="2400">
              <a:latin typeface="Verdana"/>
              <a:cs typeface="Verdana"/>
            </a:endParaRPr>
          </a:p>
          <a:p>
            <a:pPr marL="297180" marR="443230" indent="-227965">
              <a:lnSpc>
                <a:spcPts val="1910"/>
              </a:lnSpc>
              <a:spcBef>
                <a:spcPts val="25"/>
              </a:spcBef>
              <a:buFont typeface="Wingdings"/>
              <a:buChar char=""/>
              <a:tabLst>
                <a:tab pos="297815" algn="l"/>
              </a:tabLst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Results indicate that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electrical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stimulation (tDCS) </a:t>
            </a: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may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improve reaction time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in  older</a:t>
            </a: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adults</a:t>
            </a:r>
            <a:endParaRPr sz="1600">
              <a:latin typeface="Calibri"/>
              <a:cs typeface="Calibri"/>
            </a:endParaRPr>
          </a:p>
          <a:p>
            <a:pPr marL="297180" marR="767080" indent="-227965">
              <a:lnSpc>
                <a:spcPts val="1910"/>
              </a:lnSpc>
              <a:spcBef>
                <a:spcPts val="5"/>
              </a:spcBef>
              <a:buFont typeface="Wingdings"/>
              <a:buChar char=""/>
              <a:tabLst>
                <a:tab pos="297815" algn="l"/>
              </a:tabLst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Active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tDCS </a:t>
            </a: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may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be an 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effective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intervention 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maintain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alertness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through  increase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brain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(cortical)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activity especially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older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adults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8498881" y="6631132"/>
          <a:ext cx="3466464" cy="1626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6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447">
                <a:tc>
                  <a:txBody>
                    <a:bodyPr/>
                    <a:lstStyle/>
                    <a:p>
                      <a:pPr marL="60960">
                        <a:lnSpc>
                          <a:spcPts val="1260"/>
                        </a:lnSpc>
                      </a:pPr>
                      <a:r>
                        <a:rPr sz="1300" b="1" spc="15" dirty="0">
                          <a:latin typeface="Calibri"/>
                          <a:cs typeface="Calibri"/>
                        </a:rPr>
                        <a:t>Number </a:t>
                      </a:r>
                      <a:r>
                        <a:rPr sz="1300" b="1" spc="1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3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participant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609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300" b="1" spc="10" dirty="0">
                          <a:latin typeface="Calibri"/>
                          <a:cs typeface="Calibri"/>
                        </a:rPr>
                        <a:t>in each</a:t>
                      </a:r>
                      <a:r>
                        <a:rPr sz="13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group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9525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260"/>
                        </a:lnSpc>
                      </a:pPr>
                      <a:r>
                        <a:rPr sz="1300" b="1" spc="5" dirty="0">
                          <a:latin typeface="Calibri"/>
                          <a:cs typeface="Calibri"/>
                        </a:rPr>
                        <a:t>SRT </a:t>
                      </a:r>
                      <a:r>
                        <a:rPr sz="1300" b="1" spc="20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3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CRT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9525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260"/>
                        </a:lnSpc>
                      </a:pPr>
                      <a:r>
                        <a:rPr sz="1300" b="1" spc="5" dirty="0">
                          <a:latin typeface="Calibri"/>
                          <a:cs typeface="Calibri"/>
                        </a:rPr>
                        <a:t>fNIRS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9525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811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Young </a:t>
                      </a:r>
                      <a:r>
                        <a:rPr sz="1300" spc="15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active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T w="9525">
                      <a:solidFill>
                        <a:srgbClr val="5B9BD4"/>
                      </a:solidFill>
                      <a:prstDash val="solid"/>
                    </a:lnT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300" spc="15" dirty="0">
                          <a:latin typeface="Calibri"/>
                          <a:cs typeface="Calibri"/>
                        </a:rPr>
                        <a:t>12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T w="9525">
                      <a:solidFill>
                        <a:srgbClr val="5B9BD4"/>
                      </a:solidFill>
                      <a:prstDash val="solid"/>
                    </a:lnT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4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T w="9525">
                      <a:solidFill>
                        <a:srgbClr val="5B9BD4"/>
                      </a:solidFill>
                      <a:prstDash val="solid"/>
                    </a:lnT>
                    <a:solidFill>
                      <a:srgbClr val="5B9BD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743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Young </a:t>
                      </a:r>
                      <a:r>
                        <a:rPr sz="1300" spc="15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sham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300" spc="15" dirty="0">
                          <a:latin typeface="Calibri"/>
                          <a:cs typeface="Calibri"/>
                        </a:rPr>
                        <a:t>10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6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794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300" spc="10" dirty="0">
                          <a:latin typeface="Calibri"/>
                          <a:cs typeface="Calibri"/>
                        </a:rPr>
                        <a:t>Old </a:t>
                      </a:r>
                      <a:r>
                        <a:rPr sz="1300" spc="15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active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9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5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solidFill>
                      <a:srgbClr val="5B9BD4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810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300" spc="10" dirty="0">
                          <a:latin typeface="Calibri"/>
                          <a:cs typeface="Calibri"/>
                        </a:rPr>
                        <a:t>Old </a:t>
                      </a:r>
                      <a:r>
                        <a:rPr sz="1300" spc="15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sham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B w="9525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6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B w="9525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4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B w="9525">
                      <a:solidFill>
                        <a:srgbClr val="5B9B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object 18"/>
          <p:cNvSpPr txBox="1"/>
          <p:nvPr/>
        </p:nvSpPr>
        <p:spPr>
          <a:xfrm>
            <a:off x="12689476" y="5426492"/>
            <a:ext cx="160655" cy="231013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z="1050" spc="-5" dirty="0">
                <a:latin typeface="Calibri"/>
                <a:cs typeface="Calibri"/>
              </a:rPr>
              <a:t>Difference </a:t>
            </a:r>
            <a:r>
              <a:rPr sz="1050" dirty="0">
                <a:latin typeface="Calibri"/>
                <a:cs typeface="Calibri"/>
              </a:rPr>
              <a:t>in </a:t>
            </a:r>
            <a:r>
              <a:rPr sz="1050" spc="-5" dirty="0">
                <a:latin typeface="Calibri"/>
                <a:cs typeface="Calibri"/>
              </a:rPr>
              <a:t>oxyghaemoglobin </a:t>
            </a:r>
            <a:r>
              <a:rPr sz="1050" dirty="0">
                <a:latin typeface="Calibri"/>
                <a:cs typeface="Calibri"/>
              </a:rPr>
              <a:t>levels</a:t>
            </a:r>
            <a:r>
              <a:rPr sz="1050" spc="5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(au)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56306" y="2808315"/>
            <a:ext cx="3837940" cy="1138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0699"/>
              </a:lnSpc>
              <a:spcBef>
                <a:spcPts val="95"/>
              </a:spcBef>
            </a:pPr>
            <a:r>
              <a:rPr sz="1450" spc="-5" dirty="0">
                <a:latin typeface="Calibri"/>
                <a:cs typeface="Calibri"/>
              </a:rPr>
              <a:t>SRT requires </a:t>
            </a:r>
            <a:r>
              <a:rPr sz="1450" dirty="0">
                <a:latin typeface="Calibri"/>
                <a:cs typeface="Calibri"/>
              </a:rPr>
              <a:t>the </a:t>
            </a:r>
            <a:r>
              <a:rPr sz="1450" spc="-5" dirty="0">
                <a:latin typeface="Calibri"/>
                <a:cs typeface="Calibri"/>
              </a:rPr>
              <a:t>participant </a:t>
            </a:r>
            <a:r>
              <a:rPr sz="1450" spc="-10" dirty="0">
                <a:latin typeface="Calibri"/>
                <a:cs typeface="Calibri"/>
              </a:rPr>
              <a:t>to </a:t>
            </a:r>
            <a:r>
              <a:rPr sz="1450" spc="-5" dirty="0">
                <a:latin typeface="Calibri"/>
                <a:cs typeface="Calibri"/>
              </a:rPr>
              <a:t>press </a:t>
            </a:r>
            <a:r>
              <a:rPr sz="1450" dirty="0">
                <a:latin typeface="Calibri"/>
                <a:cs typeface="Calibri"/>
              </a:rPr>
              <a:t>the </a:t>
            </a:r>
            <a:r>
              <a:rPr sz="1450" spc="-10" dirty="0">
                <a:latin typeface="Calibri"/>
                <a:cs typeface="Calibri"/>
              </a:rPr>
              <a:t>button </a:t>
            </a:r>
            <a:r>
              <a:rPr sz="1450" dirty="0">
                <a:latin typeface="Calibri"/>
                <a:cs typeface="Calibri"/>
              </a:rPr>
              <a:t>as  </a:t>
            </a:r>
            <a:r>
              <a:rPr sz="1450" spc="-5" dirty="0">
                <a:latin typeface="Calibri"/>
                <a:cs typeface="Calibri"/>
              </a:rPr>
              <a:t>quickly </a:t>
            </a:r>
            <a:r>
              <a:rPr sz="1450" dirty="0">
                <a:latin typeface="Calibri"/>
                <a:cs typeface="Calibri"/>
              </a:rPr>
              <a:t>as </a:t>
            </a:r>
            <a:r>
              <a:rPr sz="1450" spc="-5" dirty="0">
                <a:latin typeface="Calibri"/>
                <a:cs typeface="Calibri"/>
              </a:rPr>
              <a:t>possible </a:t>
            </a:r>
            <a:r>
              <a:rPr sz="1450" dirty="0">
                <a:latin typeface="Calibri"/>
                <a:cs typeface="Calibri"/>
              </a:rPr>
              <a:t>whenever an </a:t>
            </a:r>
            <a:r>
              <a:rPr sz="1450" spc="-5" dirty="0">
                <a:latin typeface="Calibri"/>
                <a:cs typeface="Calibri"/>
              </a:rPr>
              <a:t>arrow </a:t>
            </a:r>
            <a:r>
              <a:rPr sz="1450" dirty="0">
                <a:latin typeface="Calibri"/>
                <a:cs typeface="Calibri"/>
              </a:rPr>
              <a:t>is shown on  </a:t>
            </a:r>
            <a:r>
              <a:rPr sz="1450" spc="-5" dirty="0">
                <a:latin typeface="Calibri"/>
                <a:cs typeface="Calibri"/>
              </a:rPr>
              <a:t>screen. CRT requires </a:t>
            </a:r>
            <a:r>
              <a:rPr sz="1450" dirty="0">
                <a:latin typeface="Calibri"/>
                <a:cs typeface="Calibri"/>
              </a:rPr>
              <a:t>the </a:t>
            </a:r>
            <a:r>
              <a:rPr sz="1450" spc="-5" dirty="0">
                <a:latin typeface="Calibri"/>
                <a:cs typeface="Calibri"/>
              </a:rPr>
              <a:t>participant </a:t>
            </a:r>
            <a:r>
              <a:rPr sz="1450" spc="-10" dirty="0">
                <a:latin typeface="Calibri"/>
                <a:cs typeface="Calibri"/>
              </a:rPr>
              <a:t>to </a:t>
            </a:r>
            <a:r>
              <a:rPr sz="1450" spc="-5" dirty="0">
                <a:latin typeface="Calibri"/>
                <a:cs typeface="Calibri"/>
              </a:rPr>
              <a:t>press the  right </a:t>
            </a:r>
            <a:r>
              <a:rPr sz="1450" spc="5" dirty="0">
                <a:latin typeface="Calibri"/>
                <a:cs typeface="Calibri"/>
              </a:rPr>
              <a:t>or </a:t>
            </a:r>
            <a:r>
              <a:rPr sz="1450" spc="-5" dirty="0">
                <a:latin typeface="Calibri"/>
                <a:cs typeface="Calibri"/>
              </a:rPr>
              <a:t>left </a:t>
            </a:r>
            <a:r>
              <a:rPr sz="1450" spc="-10" dirty="0">
                <a:latin typeface="Calibri"/>
                <a:cs typeface="Calibri"/>
              </a:rPr>
              <a:t>button </a:t>
            </a:r>
            <a:r>
              <a:rPr sz="1450" spc="-5" dirty="0">
                <a:latin typeface="Calibri"/>
                <a:cs typeface="Calibri"/>
              </a:rPr>
              <a:t>depending </a:t>
            </a:r>
            <a:r>
              <a:rPr sz="1450" spc="5" dirty="0">
                <a:latin typeface="Calibri"/>
                <a:cs typeface="Calibri"/>
              </a:rPr>
              <a:t>on </a:t>
            </a:r>
            <a:r>
              <a:rPr sz="1450" dirty="0">
                <a:latin typeface="Calibri"/>
                <a:cs typeface="Calibri"/>
              </a:rPr>
              <a:t>the </a:t>
            </a:r>
            <a:r>
              <a:rPr sz="1450" spc="-5" dirty="0">
                <a:latin typeface="Calibri"/>
                <a:cs typeface="Calibri"/>
              </a:rPr>
              <a:t>direction </a:t>
            </a:r>
            <a:r>
              <a:rPr sz="1450" dirty="0">
                <a:latin typeface="Calibri"/>
                <a:cs typeface="Calibri"/>
              </a:rPr>
              <a:t>of  the </a:t>
            </a:r>
            <a:r>
              <a:rPr sz="1450" spc="-5" dirty="0">
                <a:latin typeface="Calibri"/>
                <a:cs typeface="Calibri"/>
              </a:rPr>
              <a:t>arrow </a:t>
            </a:r>
            <a:r>
              <a:rPr sz="1450" dirty="0">
                <a:latin typeface="Calibri"/>
                <a:cs typeface="Calibri"/>
              </a:rPr>
              <a:t>on</a:t>
            </a:r>
            <a:r>
              <a:rPr sz="1450" spc="-10" dirty="0">
                <a:latin typeface="Calibri"/>
                <a:cs typeface="Calibri"/>
              </a:rPr>
              <a:t> </a:t>
            </a:r>
            <a:r>
              <a:rPr sz="1450" spc="-5" dirty="0">
                <a:latin typeface="Calibri"/>
                <a:cs typeface="Calibri"/>
              </a:rPr>
              <a:t>screen.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67731" y="9976450"/>
            <a:ext cx="243840" cy="50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300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35"/>
              </a:spcBef>
            </a:pP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200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67731" y="9674097"/>
            <a:ext cx="24384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400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367731" y="9371742"/>
            <a:ext cx="24384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500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75311" y="10485715"/>
            <a:ext cx="272669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1300" spc="10" dirty="0">
                <a:solidFill>
                  <a:srgbClr val="585858"/>
                </a:solidFill>
                <a:latin typeface="Calibri"/>
                <a:cs typeface="Calibri"/>
              </a:rPr>
              <a:t>YA active YA sham </a:t>
            </a:r>
            <a:r>
              <a:rPr sz="1300" spc="15" dirty="0">
                <a:solidFill>
                  <a:srgbClr val="585858"/>
                </a:solidFill>
                <a:latin typeface="Calibri"/>
                <a:cs typeface="Calibri"/>
              </a:rPr>
              <a:t>OA </a:t>
            </a:r>
            <a:r>
              <a:rPr sz="1300" spc="10" dirty="0">
                <a:solidFill>
                  <a:srgbClr val="585858"/>
                </a:solidFill>
                <a:latin typeface="Calibri"/>
                <a:cs typeface="Calibri"/>
              </a:rPr>
              <a:t>active </a:t>
            </a:r>
            <a:r>
              <a:rPr sz="1300" spc="15" dirty="0">
                <a:solidFill>
                  <a:srgbClr val="585858"/>
                </a:solidFill>
                <a:latin typeface="Calibri"/>
                <a:cs typeface="Calibri"/>
              </a:rPr>
              <a:t>OA</a:t>
            </a:r>
            <a:r>
              <a:rPr sz="1300" spc="-1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300" spc="10" dirty="0">
                <a:solidFill>
                  <a:srgbClr val="585858"/>
                </a:solidFill>
                <a:latin typeface="Calibri"/>
                <a:cs typeface="Calibri"/>
              </a:rPr>
              <a:t>sham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80330" y="9667706"/>
            <a:ext cx="177165" cy="55753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235"/>
              </a:lnSpc>
            </a:pP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SRT</a:t>
            </a:r>
            <a:r>
              <a:rPr sz="1200" spc="-7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(</a:t>
            </a:r>
            <a:r>
              <a:rPr sz="1200" spc="-5" dirty="0">
                <a:latin typeface="Calibri"/>
                <a:cs typeface="Calibri"/>
              </a:rPr>
              <a:t>ms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925813" y="9068039"/>
            <a:ext cx="2221230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600" b="1" spc="-5" dirty="0">
                <a:solidFill>
                  <a:srgbClr val="585858"/>
                </a:solidFill>
                <a:latin typeface="Calibri"/>
                <a:cs typeface="Calibri"/>
              </a:rPr>
              <a:t>Simple </a:t>
            </a:r>
            <a:r>
              <a:rPr sz="1600" b="1" spc="-10" dirty="0">
                <a:solidFill>
                  <a:srgbClr val="585858"/>
                </a:solidFill>
                <a:latin typeface="Calibri"/>
                <a:cs typeface="Calibri"/>
              </a:rPr>
              <a:t>Reaction </a:t>
            </a:r>
            <a:r>
              <a:rPr sz="1600" b="1" spc="-45" dirty="0">
                <a:solidFill>
                  <a:srgbClr val="585858"/>
                </a:solidFill>
                <a:latin typeface="Calibri"/>
                <a:cs typeface="Calibri"/>
              </a:rPr>
              <a:t>Test</a:t>
            </a:r>
            <a:r>
              <a:rPr sz="1600" b="1" spc="-7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585858"/>
                </a:solidFill>
                <a:latin typeface="Calibri"/>
                <a:cs typeface="Calibri"/>
              </a:rPr>
              <a:t>(SRT)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89569" y="12688616"/>
            <a:ext cx="243840" cy="526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300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65"/>
              </a:spcBef>
            </a:pP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200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89569" y="12370073"/>
            <a:ext cx="24384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400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97109" y="12286028"/>
            <a:ext cx="177165" cy="5683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235"/>
              </a:lnSpc>
            </a:pP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CRT</a:t>
            </a:r>
            <a:r>
              <a:rPr sz="1200" spc="-7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(</a:t>
            </a:r>
            <a:r>
              <a:rPr sz="1200" spc="-5" dirty="0">
                <a:latin typeface="Calibri"/>
                <a:cs typeface="Calibri"/>
              </a:rPr>
              <a:t>ms)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822544" y="9235826"/>
            <a:ext cx="2358390" cy="1360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7329" marR="5080" indent="-227329">
              <a:lnSpc>
                <a:spcPct val="100699"/>
              </a:lnSpc>
              <a:spcBef>
                <a:spcPts val="95"/>
              </a:spcBef>
              <a:buFont typeface="Arial"/>
              <a:buChar char="•"/>
              <a:tabLst>
                <a:tab pos="227329" algn="l"/>
                <a:tab pos="227965" algn="l"/>
              </a:tabLst>
            </a:pPr>
            <a:r>
              <a:rPr sz="1450" spc="-5" dirty="0">
                <a:latin typeface="Calibri"/>
                <a:cs typeface="Calibri"/>
              </a:rPr>
              <a:t>Older adults displayed  significant </a:t>
            </a:r>
            <a:r>
              <a:rPr sz="1450" dirty="0">
                <a:latin typeface="Calibri"/>
                <a:cs typeface="Calibri"/>
              </a:rPr>
              <a:t>increase in sham-  tDCS, implying </a:t>
            </a:r>
            <a:r>
              <a:rPr sz="1450" spc="-5" dirty="0">
                <a:latin typeface="Calibri"/>
                <a:cs typeface="Calibri"/>
              </a:rPr>
              <a:t>that </a:t>
            </a:r>
            <a:r>
              <a:rPr sz="1450" b="1" spc="-5" dirty="0">
                <a:latin typeface="Calibri"/>
                <a:cs typeface="Calibri"/>
              </a:rPr>
              <a:t>reaction  </a:t>
            </a:r>
            <a:r>
              <a:rPr sz="1450" b="1" dirty="0">
                <a:latin typeface="Calibri"/>
                <a:cs typeface="Calibri"/>
              </a:rPr>
              <a:t>time declined less </a:t>
            </a:r>
            <a:r>
              <a:rPr sz="1450" dirty="0">
                <a:latin typeface="Calibri"/>
                <a:cs typeface="Calibri"/>
              </a:rPr>
              <a:t>when  </a:t>
            </a:r>
            <a:r>
              <a:rPr sz="1450" b="1" spc="-5" dirty="0">
                <a:latin typeface="Calibri"/>
                <a:cs typeface="Calibri"/>
              </a:rPr>
              <a:t>active </a:t>
            </a:r>
            <a:r>
              <a:rPr sz="1450" b="1" dirty="0">
                <a:latin typeface="Calibri"/>
                <a:cs typeface="Calibri"/>
              </a:rPr>
              <a:t>tDCS </a:t>
            </a:r>
            <a:r>
              <a:rPr sz="1450" spc="-5" dirty="0">
                <a:latin typeface="Calibri"/>
                <a:cs typeface="Calibri"/>
              </a:rPr>
              <a:t>was </a:t>
            </a:r>
            <a:r>
              <a:rPr sz="1450" dirty="0">
                <a:latin typeface="Calibri"/>
                <a:cs typeface="Calibri"/>
              </a:rPr>
              <a:t>applied  </a:t>
            </a:r>
            <a:r>
              <a:rPr sz="1450" spc="-5" dirty="0">
                <a:latin typeface="Calibri"/>
                <a:cs typeface="Calibri"/>
              </a:rPr>
              <a:t>during SRT (Fig</a:t>
            </a:r>
            <a:r>
              <a:rPr sz="1450" dirty="0">
                <a:latin typeface="Calibri"/>
                <a:cs typeface="Calibri"/>
              </a:rPr>
              <a:t> 4).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828024" y="11462556"/>
            <a:ext cx="2385695" cy="22415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7329" marR="24765">
              <a:lnSpc>
                <a:spcPct val="100800"/>
              </a:lnSpc>
              <a:spcBef>
                <a:spcPts val="95"/>
              </a:spcBef>
            </a:pPr>
            <a:r>
              <a:rPr sz="1450" spc="-5" dirty="0">
                <a:latin typeface="Calibri"/>
                <a:cs typeface="Calibri"/>
              </a:rPr>
              <a:t>CRT </a:t>
            </a:r>
            <a:r>
              <a:rPr sz="1450" dirty="0">
                <a:latin typeface="Calibri"/>
                <a:cs typeface="Calibri"/>
              </a:rPr>
              <a:t>time is </a:t>
            </a:r>
            <a:r>
              <a:rPr sz="1450" spc="-5" dirty="0">
                <a:latin typeface="Calibri"/>
                <a:cs typeface="Calibri"/>
              </a:rPr>
              <a:t>greater </a:t>
            </a:r>
            <a:r>
              <a:rPr sz="1450" dirty="0">
                <a:latin typeface="Calibri"/>
                <a:cs typeface="Calibri"/>
              </a:rPr>
              <a:t>than </a:t>
            </a:r>
            <a:r>
              <a:rPr sz="1450" spc="-5" dirty="0">
                <a:latin typeface="Calibri"/>
                <a:cs typeface="Calibri"/>
              </a:rPr>
              <a:t>SRT  </a:t>
            </a:r>
            <a:r>
              <a:rPr sz="1450" dirty="0">
                <a:latin typeface="Calibri"/>
                <a:cs typeface="Calibri"/>
              </a:rPr>
              <a:t>time as it is </a:t>
            </a:r>
            <a:r>
              <a:rPr sz="1450" spc="-5" dirty="0">
                <a:latin typeface="Calibri"/>
                <a:cs typeface="Calibri"/>
              </a:rPr>
              <a:t>requires </a:t>
            </a:r>
            <a:r>
              <a:rPr sz="1450" dirty="0">
                <a:latin typeface="Calibri"/>
                <a:cs typeface="Calibri"/>
              </a:rPr>
              <a:t>more  </a:t>
            </a:r>
            <a:r>
              <a:rPr sz="1450" spc="-5" dirty="0">
                <a:latin typeface="Calibri"/>
                <a:cs typeface="Calibri"/>
              </a:rPr>
              <a:t>complex </a:t>
            </a:r>
            <a:r>
              <a:rPr sz="1450" dirty="0">
                <a:latin typeface="Calibri"/>
                <a:cs typeface="Calibri"/>
              </a:rPr>
              <a:t>thinking. </a:t>
            </a:r>
            <a:r>
              <a:rPr sz="1450" spc="-5" dirty="0">
                <a:latin typeface="Calibri"/>
                <a:cs typeface="Calibri"/>
              </a:rPr>
              <a:t>(Fig</a:t>
            </a:r>
            <a:r>
              <a:rPr sz="1450" dirty="0">
                <a:latin typeface="Calibri"/>
                <a:cs typeface="Calibri"/>
              </a:rPr>
              <a:t> 5)</a:t>
            </a:r>
            <a:endParaRPr sz="1450">
              <a:latin typeface="Calibri"/>
              <a:cs typeface="Calibri"/>
            </a:endParaRPr>
          </a:p>
          <a:p>
            <a:pPr marL="227329" marR="33020" indent="-227329">
              <a:lnSpc>
                <a:spcPct val="100699"/>
              </a:lnSpc>
              <a:spcBef>
                <a:spcPts val="835"/>
              </a:spcBef>
              <a:buFont typeface="Arial"/>
              <a:buChar char="•"/>
              <a:tabLst>
                <a:tab pos="227329" algn="l"/>
                <a:tab pos="227965" algn="l"/>
              </a:tabLst>
            </a:pPr>
            <a:r>
              <a:rPr sz="1450" spc="-5" dirty="0">
                <a:latin typeface="Calibri"/>
                <a:cs typeface="Calibri"/>
              </a:rPr>
              <a:t>CRT </a:t>
            </a:r>
            <a:r>
              <a:rPr sz="1450" dirty="0">
                <a:latin typeface="Calibri"/>
                <a:cs typeface="Calibri"/>
              </a:rPr>
              <a:t>time is </a:t>
            </a:r>
            <a:r>
              <a:rPr sz="1450" spc="-5" dirty="0">
                <a:latin typeface="Calibri"/>
                <a:cs typeface="Calibri"/>
              </a:rPr>
              <a:t>greater </a:t>
            </a:r>
            <a:r>
              <a:rPr sz="1450" spc="-10" dirty="0">
                <a:latin typeface="Calibri"/>
                <a:cs typeface="Calibri"/>
              </a:rPr>
              <a:t>for </a:t>
            </a:r>
            <a:r>
              <a:rPr sz="1450" dirty="0">
                <a:latin typeface="Calibri"/>
                <a:cs typeface="Calibri"/>
              </a:rPr>
              <a:t>older  adults than </a:t>
            </a:r>
            <a:r>
              <a:rPr sz="1450" spc="-5" dirty="0">
                <a:latin typeface="Calibri"/>
                <a:cs typeface="Calibri"/>
              </a:rPr>
              <a:t>younger </a:t>
            </a:r>
            <a:r>
              <a:rPr sz="1450" dirty="0">
                <a:latin typeface="Calibri"/>
                <a:cs typeface="Calibri"/>
              </a:rPr>
              <a:t>adults.  </a:t>
            </a:r>
            <a:r>
              <a:rPr sz="1450" spc="-5" dirty="0">
                <a:latin typeface="Calibri"/>
                <a:cs typeface="Calibri"/>
              </a:rPr>
              <a:t>(Fig</a:t>
            </a:r>
            <a:r>
              <a:rPr sz="1450" spc="-1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5)</a:t>
            </a:r>
            <a:endParaRPr sz="1450">
              <a:latin typeface="Calibri"/>
              <a:cs typeface="Calibri"/>
            </a:endParaRPr>
          </a:p>
          <a:p>
            <a:pPr marL="227329" marR="5080" indent="-227329">
              <a:lnSpc>
                <a:spcPct val="100699"/>
              </a:lnSpc>
              <a:spcBef>
                <a:spcPts val="840"/>
              </a:spcBef>
              <a:buFont typeface="Arial"/>
              <a:buChar char="•"/>
              <a:tabLst>
                <a:tab pos="227329" algn="l"/>
                <a:tab pos="227965" algn="l"/>
              </a:tabLst>
            </a:pPr>
            <a:r>
              <a:rPr sz="1450" spc="-5" dirty="0">
                <a:latin typeface="Calibri"/>
                <a:cs typeface="Calibri"/>
              </a:rPr>
              <a:t>There </a:t>
            </a:r>
            <a:r>
              <a:rPr sz="1450" dirty="0">
                <a:latin typeface="Calibri"/>
                <a:cs typeface="Calibri"/>
              </a:rPr>
              <a:t>is no change </a:t>
            </a:r>
            <a:r>
              <a:rPr sz="1450" spc="-5" dirty="0">
                <a:latin typeface="Calibri"/>
                <a:cs typeface="Calibri"/>
              </a:rPr>
              <a:t>following  active </a:t>
            </a:r>
            <a:r>
              <a:rPr sz="1450" dirty="0">
                <a:latin typeface="Calibri"/>
                <a:cs typeface="Calibri"/>
              </a:rPr>
              <a:t>tDCS </a:t>
            </a:r>
            <a:r>
              <a:rPr sz="1450" spc="-10" dirty="0">
                <a:latin typeface="Calibri"/>
                <a:cs typeface="Calibri"/>
              </a:rPr>
              <a:t>for </a:t>
            </a:r>
            <a:r>
              <a:rPr sz="1450" spc="-5" dirty="0">
                <a:latin typeface="Calibri"/>
                <a:cs typeface="Calibri"/>
              </a:rPr>
              <a:t>younger </a:t>
            </a:r>
            <a:r>
              <a:rPr sz="1450" dirty="0">
                <a:latin typeface="Calibri"/>
                <a:cs typeface="Calibri"/>
              </a:rPr>
              <a:t>and  older adults. </a:t>
            </a:r>
            <a:r>
              <a:rPr sz="1450" spc="-5" dirty="0">
                <a:latin typeface="Calibri"/>
                <a:cs typeface="Calibri"/>
              </a:rPr>
              <a:t>(Fig</a:t>
            </a:r>
            <a:r>
              <a:rPr sz="1450" spc="-1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5)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39657" y="3753117"/>
            <a:ext cx="1529715" cy="208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Calibri"/>
                <a:cs typeface="Calibri"/>
              </a:rPr>
              <a:t>Figure 1</a:t>
            </a:r>
            <a:r>
              <a:rPr sz="1200" spc="-5" dirty="0">
                <a:latin typeface="Calibri"/>
                <a:cs typeface="Calibri"/>
              </a:rPr>
              <a:t>: </a:t>
            </a:r>
            <a:r>
              <a:rPr sz="1200" spc="-20" dirty="0">
                <a:latin typeface="Calibri"/>
                <a:cs typeface="Calibri"/>
              </a:rPr>
              <a:t>SRT/CRT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device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29204" y="5201179"/>
            <a:ext cx="218694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Calibri"/>
                <a:cs typeface="Calibri"/>
              </a:rPr>
              <a:t>Figure </a:t>
            </a:r>
            <a:r>
              <a:rPr sz="1200" b="1" spc="-5" dirty="0">
                <a:latin typeface="Calibri"/>
                <a:cs typeface="Calibri"/>
              </a:rPr>
              <a:t>2 </a:t>
            </a:r>
            <a:r>
              <a:rPr sz="1200" spc="-5" dirty="0">
                <a:latin typeface="Calibri"/>
                <a:cs typeface="Calibri"/>
              </a:rPr>
              <a:t>: </a:t>
            </a:r>
            <a:r>
              <a:rPr sz="1200" spc="-10" dirty="0">
                <a:latin typeface="Calibri"/>
                <a:cs typeface="Calibri"/>
              </a:rPr>
              <a:t>Participant </a:t>
            </a:r>
            <a:r>
              <a:rPr sz="1200" spc="-5" dirty="0">
                <a:latin typeface="Calibri"/>
                <a:cs typeface="Calibri"/>
              </a:rPr>
              <a:t>wearing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fNIRS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269459" y="4521093"/>
            <a:ext cx="3561079" cy="4705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0699"/>
              </a:lnSpc>
              <a:spcBef>
                <a:spcPts val="95"/>
              </a:spcBef>
            </a:pPr>
            <a:r>
              <a:rPr sz="1450" spc="-5" dirty="0">
                <a:latin typeface="Calibri"/>
                <a:cs typeface="Calibri"/>
              </a:rPr>
              <a:t>fNIRS calculates brain </a:t>
            </a:r>
            <a:r>
              <a:rPr sz="1450" dirty="0">
                <a:latin typeface="Calibri"/>
                <a:cs typeface="Calibri"/>
              </a:rPr>
              <a:t>activity </a:t>
            </a:r>
            <a:r>
              <a:rPr sz="1450" spc="-5" dirty="0">
                <a:latin typeface="Calibri"/>
                <a:cs typeface="Calibri"/>
              </a:rPr>
              <a:t>by </a:t>
            </a:r>
            <a:r>
              <a:rPr sz="1450" dirty="0">
                <a:latin typeface="Calibri"/>
                <a:cs typeface="Calibri"/>
              </a:rPr>
              <a:t>measuring the  </a:t>
            </a:r>
            <a:r>
              <a:rPr sz="1450" spc="-5" dirty="0">
                <a:latin typeface="Calibri"/>
                <a:cs typeface="Calibri"/>
              </a:rPr>
              <a:t>level </a:t>
            </a:r>
            <a:r>
              <a:rPr sz="1450" spc="5" dirty="0">
                <a:latin typeface="Calibri"/>
                <a:cs typeface="Calibri"/>
              </a:rPr>
              <a:t>of </a:t>
            </a:r>
            <a:r>
              <a:rPr sz="1450" spc="-10" dirty="0">
                <a:latin typeface="Calibri"/>
                <a:cs typeface="Calibri"/>
              </a:rPr>
              <a:t>oxygenated</a:t>
            </a:r>
            <a:r>
              <a:rPr sz="1450" spc="20" dirty="0">
                <a:latin typeface="Calibri"/>
                <a:cs typeface="Calibri"/>
              </a:rPr>
              <a:t> </a:t>
            </a:r>
            <a:r>
              <a:rPr sz="1450" spc="-5" dirty="0">
                <a:latin typeface="Calibri"/>
                <a:cs typeface="Calibri"/>
              </a:rPr>
              <a:t>haemoglobin.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141092" y="6315572"/>
            <a:ext cx="5870575" cy="1684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2357120" algn="l"/>
                <a:tab pos="5857240" algn="l"/>
              </a:tabLst>
            </a:pPr>
            <a:r>
              <a:rPr sz="1200" b="1" spc="-10" dirty="0">
                <a:latin typeface="Calibri"/>
                <a:cs typeface="Calibri"/>
              </a:rPr>
              <a:t>Figure </a:t>
            </a:r>
            <a:r>
              <a:rPr sz="1200" b="1" spc="-5" dirty="0">
                <a:latin typeface="Calibri"/>
                <a:cs typeface="Calibri"/>
              </a:rPr>
              <a:t>3</a:t>
            </a:r>
            <a:r>
              <a:rPr sz="1200" spc="-5" dirty="0">
                <a:latin typeface="Calibri"/>
                <a:cs typeface="Calibri"/>
              </a:rPr>
              <a:t>: tDCS </a:t>
            </a:r>
            <a:r>
              <a:rPr sz="1200" spc="-10" dirty="0">
                <a:latin typeface="Calibri"/>
                <a:cs typeface="Calibri"/>
              </a:rPr>
              <a:t>electrodes </a:t>
            </a:r>
            <a:r>
              <a:rPr sz="1200" spc="-5" dirty="0">
                <a:latin typeface="Calibri"/>
                <a:cs typeface="Calibri"/>
              </a:rPr>
              <a:t>&amp;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device	</a:t>
            </a:r>
            <a:r>
              <a:rPr sz="1200" u="sng" spc="-15" dirty="0">
                <a:uFill>
                  <a:solidFill>
                    <a:srgbClr val="5B9BD4"/>
                  </a:solidFill>
                </a:uFill>
                <a:latin typeface="Calibri"/>
                <a:cs typeface="Calibri"/>
              </a:rPr>
              <a:t> </a:t>
            </a:r>
            <a:r>
              <a:rPr sz="1200" u="sng" spc="-10" dirty="0">
                <a:uFill>
                  <a:solidFill>
                    <a:srgbClr val="5B9BD4"/>
                  </a:solidFill>
                </a:uFill>
                <a:latin typeface="Calibri"/>
                <a:cs typeface="Calibri"/>
              </a:rPr>
              <a:t>	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146685">
              <a:lnSpc>
                <a:spcPct val="100000"/>
              </a:lnSpc>
            </a:pPr>
            <a:r>
              <a:rPr sz="16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Data</a:t>
            </a:r>
            <a:r>
              <a:rPr sz="16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Analysis</a:t>
            </a:r>
            <a:endParaRPr sz="1600">
              <a:latin typeface="Calibri"/>
              <a:cs typeface="Calibri"/>
            </a:endParaRPr>
          </a:p>
          <a:p>
            <a:pPr marL="146685" marR="3642995">
              <a:lnSpc>
                <a:spcPct val="100699"/>
              </a:lnSpc>
              <a:spcBef>
                <a:spcPts val="10"/>
              </a:spcBef>
            </a:pPr>
            <a:r>
              <a:rPr sz="1450" spc="-5" dirty="0">
                <a:latin typeface="Calibri"/>
                <a:cs typeface="Calibri"/>
              </a:rPr>
              <a:t>Statistical analysis </a:t>
            </a:r>
            <a:r>
              <a:rPr sz="1450" dirty="0">
                <a:latin typeface="Calibri"/>
                <a:cs typeface="Calibri"/>
              </a:rPr>
              <a:t>is carried  out </a:t>
            </a:r>
            <a:r>
              <a:rPr sz="1450" spc="-10" dirty="0">
                <a:latin typeface="Calibri"/>
                <a:cs typeface="Calibri"/>
              </a:rPr>
              <a:t>for </a:t>
            </a:r>
            <a:r>
              <a:rPr sz="1450" dirty="0">
                <a:latin typeface="Calibri"/>
                <a:cs typeface="Calibri"/>
              </a:rPr>
              <a:t>the 4 </a:t>
            </a:r>
            <a:r>
              <a:rPr sz="1450" spc="-5" dirty="0">
                <a:latin typeface="Calibri"/>
                <a:cs typeface="Calibri"/>
              </a:rPr>
              <a:t>groups </a:t>
            </a:r>
            <a:r>
              <a:rPr sz="1450" spc="-10" dirty="0">
                <a:latin typeface="Calibri"/>
                <a:cs typeface="Calibri"/>
              </a:rPr>
              <a:t>to  </a:t>
            </a:r>
            <a:r>
              <a:rPr sz="1450" spc="-5" dirty="0">
                <a:latin typeface="Calibri"/>
                <a:cs typeface="Calibri"/>
              </a:rPr>
              <a:t>determine </a:t>
            </a:r>
            <a:r>
              <a:rPr sz="1450" dirty="0">
                <a:latin typeface="Calibri"/>
                <a:cs typeface="Calibri"/>
              </a:rPr>
              <a:t>if </a:t>
            </a:r>
            <a:r>
              <a:rPr sz="1450" spc="-5" dirty="0">
                <a:latin typeface="Calibri"/>
                <a:cs typeface="Calibri"/>
              </a:rPr>
              <a:t>there are </a:t>
            </a:r>
            <a:r>
              <a:rPr sz="1450" spc="-10" dirty="0">
                <a:latin typeface="Calibri"/>
                <a:cs typeface="Calibri"/>
              </a:rPr>
              <a:t>any  </a:t>
            </a:r>
            <a:r>
              <a:rPr sz="1450" spc="-5" dirty="0">
                <a:latin typeface="Calibri"/>
                <a:cs typeface="Calibri"/>
              </a:rPr>
              <a:t>significant</a:t>
            </a:r>
            <a:r>
              <a:rPr sz="1450" spc="-10" dirty="0">
                <a:latin typeface="Calibri"/>
                <a:cs typeface="Calibri"/>
              </a:rPr>
              <a:t> </a:t>
            </a:r>
            <a:r>
              <a:rPr sz="1450" spc="-5" dirty="0">
                <a:latin typeface="Calibri"/>
                <a:cs typeface="Calibri"/>
              </a:rPr>
              <a:t>differences.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560093" y="8256422"/>
            <a:ext cx="325183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200" b="1" spc="-25" dirty="0">
                <a:latin typeface="Calibri"/>
                <a:cs typeface="Calibri"/>
              </a:rPr>
              <a:t>Table </a:t>
            </a:r>
            <a:r>
              <a:rPr sz="1200" b="1" spc="-5" dirty="0">
                <a:latin typeface="Calibri"/>
                <a:cs typeface="Calibri"/>
              </a:rPr>
              <a:t>2</a:t>
            </a:r>
            <a:r>
              <a:rPr sz="1200" spc="-5" dirty="0">
                <a:latin typeface="Calibri"/>
                <a:cs typeface="Calibri"/>
              </a:rPr>
              <a:t>: Number of </a:t>
            </a:r>
            <a:r>
              <a:rPr sz="1200" spc="-10" dirty="0">
                <a:latin typeface="Calibri"/>
                <a:cs typeface="Calibri"/>
              </a:rPr>
              <a:t>participants </a:t>
            </a:r>
            <a:r>
              <a:rPr sz="1200" spc="-5" dirty="0">
                <a:latin typeface="Calibri"/>
                <a:cs typeface="Calibri"/>
              </a:rPr>
              <a:t>in 4 </a:t>
            </a:r>
            <a:r>
              <a:rPr sz="1200" spc="-15" dirty="0">
                <a:latin typeface="Calibri"/>
                <a:cs typeface="Calibri"/>
              </a:rPr>
              <a:t>different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groups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281730" y="13177170"/>
            <a:ext cx="3510279" cy="83375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517525">
              <a:lnSpc>
                <a:spcPct val="100000"/>
              </a:lnSpc>
              <a:spcBef>
                <a:spcPts val="420"/>
              </a:spcBef>
            </a:pPr>
            <a:r>
              <a:rPr sz="1300" spc="10" dirty="0">
                <a:solidFill>
                  <a:srgbClr val="585858"/>
                </a:solidFill>
                <a:latin typeface="Calibri"/>
                <a:cs typeface="Calibri"/>
              </a:rPr>
              <a:t>YA active YA sham </a:t>
            </a:r>
            <a:r>
              <a:rPr sz="1300" spc="15" dirty="0">
                <a:solidFill>
                  <a:srgbClr val="585858"/>
                </a:solidFill>
                <a:latin typeface="Calibri"/>
                <a:cs typeface="Calibri"/>
              </a:rPr>
              <a:t>OA </a:t>
            </a:r>
            <a:r>
              <a:rPr sz="1300" spc="10" dirty="0">
                <a:solidFill>
                  <a:srgbClr val="585858"/>
                </a:solidFill>
                <a:latin typeface="Calibri"/>
                <a:cs typeface="Calibri"/>
              </a:rPr>
              <a:t>active </a:t>
            </a:r>
            <a:r>
              <a:rPr sz="1300" spc="15" dirty="0">
                <a:solidFill>
                  <a:srgbClr val="585858"/>
                </a:solidFill>
                <a:latin typeface="Calibri"/>
                <a:cs typeface="Calibri"/>
              </a:rPr>
              <a:t>OA</a:t>
            </a:r>
            <a:r>
              <a:rPr sz="130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300" spc="10" dirty="0">
                <a:solidFill>
                  <a:srgbClr val="585858"/>
                </a:solidFill>
                <a:latin typeface="Calibri"/>
                <a:cs typeface="Calibri"/>
              </a:rPr>
              <a:t>sham</a:t>
            </a:r>
            <a:endParaRPr sz="1300">
              <a:latin typeface="Calibri"/>
              <a:cs typeface="Calibri"/>
            </a:endParaRPr>
          </a:p>
          <a:p>
            <a:pPr marL="1411605">
              <a:lnSpc>
                <a:spcPts val="1390"/>
              </a:lnSpc>
              <a:spcBef>
                <a:spcPts val="260"/>
              </a:spcBef>
              <a:tabLst>
                <a:tab pos="1847850" algn="l"/>
              </a:tabLst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Pre	Post</a:t>
            </a:r>
            <a:endParaRPr sz="1200">
              <a:latin typeface="Calibri"/>
              <a:cs typeface="Calibri"/>
            </a:endParaRPr>
          </a:p>
          <a:p>
            <a:pPr marR="5080">
              <a:lnSpc>
                <a:spcPts val="1430"/>
              </a:lnSpc>
              <a:spcBef>
                <a:spcPts val="10"/>
              </a:spcBef>
            </a:pPr>
            <a:r>
              <a:rPr sz="1200" b="1" spc="-10" dirty="0">
                <a:latin typeface="Calibri"/>
                <a:cs typeface="Calibri"/>
              </a:rPr>
              <a:t>Figure </a:t>
            </a:r>
            <a:r>
              <a:rPr sz="1200" b="1" spc="-5" dirty="0">
                <a:latin typeface="Calibri"/>
                <a:cs typeface="Calibri"/>
              </a:rPr>
              <a:t>5 </a:t>
            </a:r>
            <a:r>
              <a:rPr sz="1200" spc="-5" dirty="0">
                <a:latin typeface="Calibri"/>
                <a:cs typeface="Calibri"/>
              </a:rPr>
              <a:t>: </a:t>
            </a:r>
            <a:r>
              <a:rPr sz="1200" spc="-15" dirty="0">
                <a:latin typeface="Calibri"/>
                <a:cs typeface="Calibri"/>
              </a:rPr>
              <a:t>Average </a:t>
            </a:r>
            <a:r>
              <a:rPr sz="1200" spc="-10" dirty="0">
                <a:latin typeface="Calibri"/>
                <a:cs typeface="Calibri"/>
              </a:rPr>
              <a:t>reaction </a:t>
            </a:r>
            <a:r>
              <a:rPr sz="1200" spc="-5" dirty="0">
                <a:latin typeface="Calibri"/>
                <a:cs typeface="Calibri"/>
              </a:rPr>
              <a:t>time of </a:t>
            </a:r>
            <a:r>
              <a:rPr sz="1200" spc="-10" dirty="0">
                <a:latin typeface="Calibri"/>
                <a:cs typeface="Calibri"/>
              </a:rPr>
              <a:t>young </a:t>
            </a:r>
            <a:r>
              <a:rPr sz="1200" spc="-5" dirty="0">
                <a:latin typeface="Calibri"/>
                <a:cs typeface="Calibri"/>
              </a:rPr>
              <a:t>adults </a:t>
            </a:r>
            <a:r>
              <a:rPr sz="1200" spc="-30" dirty="0">
                <a:latin typeface="Calibri"/>
                <a:cs typeface="Calibri"/>
              </a:rPr>
              <a:t>(YA) </a:t>
            </a:r>
            <a:r>
              <a:rPr sz="1200" spc="-5" dirty="0">
                <a:latin typeface="Calibri"/>
                <a:cs typeface="Calibri"/>
              </a:rPr>
              <a:t>and  </a:t>
            </a:r>
            <a:r>
              <a:rPr sz="1200" spc="-10" dirty="0">
                <a:latin typeface="Calibri"/>
                <a:cs typeface="Calibri"/>
              </a:rPr>
              <a:t>older </a:t>
            </a:r>
            <a:r>
              <a:rPr sz="1200" spc="-5" dirty="0">
                <a:latin typeface="Calibri"/>
                <a:cs typeface="Calibri"/>
              </a:rPr>
              <a:t>adults </a:t>
            </a:r>
            <a:r>
              <a:rPr sz="1200" spc="-10" dirty="0">
                <a:latin typeface="Calibri"/>
                <a:cs typeface="Calibri"/>
              </a:rPr>
              <a:t>(OA) </a:t>
            </a:r>
            <a:r>
              <a:rPr sz="1200" spc="-15" dirty="0">
                <a:latin typeface="Calibri"/>
                <a:cs typeface="Calibri"/>
              </a:rPr>
              <a:t>for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CRT </a:t>
            </a:r>
            <a:r>
              <a:rPr sz="1200" spc="-5" dirty="0">
                <a:latin typeface="Calibri"/>
                <a:cs typeface="Calibri"/>
              </a:rPr>
              <a:t>in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milliseconds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148107" y="9687418"/>
            <a:ext cx="8890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FF0000"/>
                </a:solidFill>
                <a:latin typeface="Calibri"/>
                <a:cs typeface="Calibri"/>
              </a:rPr>
              <a:t>*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239657" y="10773735"/>
            <a:ext cx="3666490" cy="1485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3660" algn="ctr">
              <a:lnSpc>
                <a:spcPts val="1395"/>
              </a:lnSpc>
              <a:spcBef>
                <a:spcPts val="95"/>
              </a:spcBef>
              <a:tabLst>
                <a:tab pos="471805" algn="l"/>
              </a:tabLst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Pre	Post</a:t>
            </a:r>
            <a:endParaRPr sz="1200">
              <a:latin typeface="Calibri"/>
              <a:cs typeface="Calibri"/>
            </a:endParaRPr>
          </a:p>
          <a:p>
            <a:pPr marR="161290">
              <a:lnSpc>
                <a:spcPts val="1430"/>
              </a:lnSpc>
              <a:spcBef>
                <a:spcPts val="10"/>
              </a:spcBef>
            </a:pPr>
            <a:r>
              <a:rPr sz="1200" b="1" spc="-10" dirty="0">
                <a:latin typeface="Calibri"/>
                <a:cs typeface="Calibri"/>
              </a:rPr>
              <a:t>Figure </a:t>
            </a:r>
            <a:r>
              <a:rPr sz="1200" b="1" spc="-5" dirty="0">
                <a:latin typeface="Calibri"/>
                <a:cs typeface="Calibri"/>
              </a:rPr>
              <a:t>4 </a:t>
            </a:r>
            <a:r>
              <a:rPr sz="1200" spc="-5" dirty="0">
                <a:latin typeface="Calibri"/>
                <a:cs typeface="Calibri"/>
              </a:rPr>
              <a:t>: </a:t>
            </a:r>
            <a:r>
              <a:rPr sz="1200" spc="-15" dirty="0">
                <a:latin typeface="Calibri"/>
                <a:cs typeface="Calibri"/>
              </a:rPr>
              <a:t>Average </a:t>
            </a:r>
            <a:r>
              <a:rPr sz="1200" spc="-10" dirty="0">
                <a:latin typeface="Calibri"/>
                <a:cs typeface="Calibri"/>
              </a:rPr>
              <a:t>reaction </a:t>
            </a:r>
            <a:r>
              <a:rPr sz="1200" spc="-5" dirty="0">
                <a:latin typeface="Calibri"/>
                <a:cs typeface="Calibri"/>
              </a:rPr>
              <a:t>time of </a:t>
            </a:r>
            <a:r>
              <a:rPr sz="1200" spc="-10" dirty="0">
                <a:latin typeface="Calibri"/>
                <a:cs typeface="Calibri"/>
              </a:rPr>
              <a:t>young </a:t>
            </a:r>
            <a:r>
              <a:rPr sz="1200" spc="-5" dirty="0">
                <a:latin typeface="Calibri"/>
                <a:cs typeface="Calibri"/>
              </a:rPr>
              <a:t>adults </a:t>
            </a:r>
            <a:r>
              <a:rPr sz="1200" spc="-30" dirty="0">
                <a:latin typeface="Calibri"/>
                <a:cs typeface="Calibri"/>
              </a:rPr>
              <a:t>(YA) </a:t>
            </a:r>
            <a:r>
              <a:rPr sz="1200" spc="-5" dirty="0">
                <a:latin typeface="Calibri"/>
                <a:cs typeface="Calibri"/>
              </a:rPr>
              <a:t>and  </a:t>
            </a:r>
            <a:r>
              <a:rPr sz="1200" spc="-10" dirty="0">
                <a:latin typeface="Calibri"/>
                <a:cs typeface="Calibri"/>
              </a:rPr>
              <a:t>older </a:t>
            </a:r>
            <a:r>
              <a:rPr sz="1200" spc="-5" dirty="0">
                <a:latin typeface="Calibri"/>
                <a:cs typeface="Calibri"/>
              </a:rPr>
              <a:t>adults </a:t>
            </a:r>
            <a:r>
              <a:rPr sz="1200" spc="-10" dirty="0">
                <a:latin typeface="Calibri"/>
                <a:cs typeface="Calibri"/>
              </a:rPr>
              <a:t>(OA) </a:t>
            </a:r>
            <a:r>
              <a:rPr sz="1200" spc="-15" dirty="0">
                <a:latin typeface="Calibri"/>
                <a:cs typeface="Calibri"/>
              </a:rPr>
              <a:t>for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SRT </a:t>
            </a:r>
            <a:r>
              <a:rPr sz="1200" spc="-5" dirty="0">
                <a:latin typeface="Calibri"/>
                <a:cs typeface="Calibri"/>
              </a:rPr>
              <a:t>in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milliseconds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Times New Roman"/>
              <a:cs typeface="Times New Roman"/>
            </a:endParaRPr>
          </a:p>
          <a:p>
            <a:pPr marL="675005">
              <a:lnSpc>
                <a:spcPts val="1770"/>
              </a:lnSpc>
              <a:tabLst>
                <a:tab pos="3587750" algn="l"/>
              </a:tabLst>
            </a:pPr>
            <a:r>
              <a:rPr sz="1600" b="1" spc="-10" dirty="0">
                <a:solidFill>
                  <a:srgbClr val="585858"/>
                </a:solidFill>
                <a:latin typeface="Calibri"/>
                <a:cs typeface="Calibri"/>
              </a:rPr>
              <a:t>Choic</a:t>
            </a:r>
            <a:r>
              <a:rPr sz="1600" b="1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600" b="1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600" b="1" spc="-3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1600" b="1" spc="-10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600" b="1" spc="-5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1600" b="1" spc="-10" dirty="0">
                <a:solidFill>
                  <a:srgbClr val="585858"/>
                </a:solidFill>
                <a:latin typeface="Calibri"/>
                <a:cs typeface="Calibri"/>
              </a:rPr>
              <a:t>ctio</a:t>
            </a:r>
            <a:r>
              <a:rPr sz="1600" b="1" spc="-5" dirty="0">
                <a:solidFill>
                  <a:srgbClr val="585858"/>
                </a:solidFill>
                <a:latin typeface="Calibri"/>
                <a:cs typeface="Calibri"/>
              </a:rPr>
              <a:t>n </a:t>
            </a:r>
            <a:r>
              <a:rPr sz="1600" b="1" spc="-145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600" b="1" spc="-10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600" b="1" spc="-20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1600" b="1" spc="-5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600" b="1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585858"/>
                </a:solidFill>
                <a:latin typeface="Calibri"/>
                <a:cs typeface="Calibri"/>
              </a:rPr>
              <a:t>(C</a:t>
            </a:r>
            <a:r>
              <a:rPr sz="1600" b="1" spc="-2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1600" b="1" spc="-1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600" b="1" spc="-5" dirty="0">
                <a:solidFill>
                  <a:srgbClr val="585858"/>
                </a:solidFill>
                <a:latin typeface="Calibri"/>
                <a:cs typeface="Calibri"/>
              </a:rPr>
              <a:t>)</a:t>
            </a:r>
            <a:r>
              <a:rPr sz="1600" b="1" dirty="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sz="2175" baseline="5747" dirty="0">
                <a:latin typeface="Arial"/>
                <a:cs typeface="Arial"/>
              </a:rPr>
              <a:t>•</a:t>
            </a:r>
            <a:endParaRPr sz="2175" baseline="5747">
              <a:latin typeface="Arial"/>
              <a:cs typeface="Arial"/>
            </a:endParaRPr>
          </a:p>
          <a:p>
            <a:pPr marL="146685" algn="ctr">
              <a:lnSpc>
                <a:spcPts val="1290"/>
              </a:lnSpc>
            </a:pPr>
            <a:r>
              <a:rPr sz="1200" b="1" spc="-5" dirty="0">
                <a:solidFill>
                  <a:srgbClr val="FF0000"/>
                </a:solidFill>
                <a:latin typeface="Calibri"/>
                <a:cs typeface="Calibri"/>
              </a:rPr>
              <a:t>*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149860">
              <a:lnSpc>
                <a:spcPct val="100000"/>
              </a:lnSpc>
              <a:spcBef>
                <a:spcPts val="5"/>
              </a:spcBef>
            </a:pP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500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479863" y="5692338"/>
            <a:ext cx="160655" cy="22479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z="1050" spc="-5" dirty="0">
                <a:latin typeface="Calibri"/>
                <a:cs typeface="Calibri"/>
              </a:rPr>
              <a:t>Difference </a:t>
            </a:r>
            <a:r>
              <a:rPr sz="1050" dirty="0">
                <a:latin typeface="Calibri"/>
                <a:cs typeface="Calibri"/>
              </a:rPr>
              <a:t>in </a:t>
            </a:r>
            <a:r>
              <a:rPr sz="1050" spc="-5" dirty="0">
                <a:latin typeface="Calibri"/>
                <a:cs typeface="Calibri"/>
              </a:rPr>
              <a:t>oxyhaemoglobin </a:t>
            </a:r>
            <a:r>
              <a:rPr sz="1050" dirty="0">
                <a:latin typeface="Calibri"/>
                <a:cs typeface="Calibri"/>
              </a:rPr>
              <a:t>levels</a:t>
            </a:r>
            <a:r>
              <a:rPr sz="1050" spc="45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(au)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6405902" y="2680601"/>
            <a:ext cx="160020" cy="22434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z="1050" spc="-5" dirty="0">
                <a:latin typeface="Calibri"/>
                <a:cs typeface="Calibri"/>
              </a:rPr>
              <a:t>Difference </a:t>
            </a:r>
            <a:r>
              <a:rPr sz="1050" dirty="0">
                <a:latin typeface="Calibri"/>
                <a:cs typeface="Calibri"/>
              </a:rPr>
              <a:t>in oxyhaemoglobin levels</a:t>
            </a:r>
            <a:r>
              <a:rPr sz="1050" spc="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(au</a:t>
            </a:r>
            <a:r>
              <a:rPr sz="900" dirty="0">
                <a:latin typeface="Calibri"/>
                <a:cs typeface="Calibri"/>
              </a:rPr>
              <a:t>)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9279920" y="2931162"/>
            <a:ext cx="130175" cy="308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850" b="1" dirty="0">
                <a:solidFill>
                  <a:srgbClr val="FF0000"/>
                </a:solidFill>
                <a:latin typeface="Calibri"/>
                <a:cs typeface="Calibri"/>
              </a:rPr>
              <a:t>*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137562" y="4854981"/>
            <a:ext cx="5920105" cy="1163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43180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Calibri"/>
                <a:cs typeface="Calibri"/>
              </a:rPr>
              <a:t>Figure </a:t>
            </a:r>
            <a:r>
              <a:rPr sz="1200" b="1" spc="-5" dirty="0">
                <a:latin typeface="Calibri"/>
                <a:cs typeface="Calibri"/>
              </a:rPr>
              <a:t>6 </a:t>
            </a:r>
            <a:r>
              <a:rPr sz="1200" spc="-5" dirty="0">
                <a:latin typeface="Calibri"/>
                <a:cs typeface="Calibri"/>
              </a:rPr>
              <a:t>: </a:t>
            </a:r>
            <a:r>
              <a:rPr sz="1200" spc="-15" dirty="0">
                <a:latin typeface="Calibri"/>
                <a:cs typeface="Calibri"/>
              </a:rPr>
              <a:t>Difference </a:t>
            </a:r>
            <a:r>
              <a:rPr sz="1200" spc="-5" dirty="0">
                <a:latin typeface="Calibri"/>
                <a:cs typeface="Calibri"/>
              </a:rPr>
              <a:t>in </a:t>
            </a:r>
            <a:r>
              <a:rPr sz="1200" spc="-10" dirty="0">
                <a:latin typeface="Calibri"/>
                <a:cs typeface="Calibri"/>
              </a:rPr>
              <a:t>oxyhaemoglobin levels between young </a:t>
            </a:r>
            <a:r>
              <a:rPr sz="1200" spc="-5" dirty="0">
                <a:latin typeface="Calibri"/>
                <a:cs typeface="Calibri"/>
              </a:rPr>
              <a:t>adults </a:t>
            </a:r>
            <a:r>
              <a:rPr sz="1200" spc="-30" dirty="0">
                <a:latin typeface="Calibri"/>
                <a:cs typeface="Calibri"/>
              </a:rPr>
              <a:t>(YA) </a:t>
            </a:r>
            <a:r>
              <a:rPr sz="1200" spc="-5" dirty="0">
                <a:latin typeface="Calibri"/>
                <a:cs typeface="Calibri"/>
              </a:rPr>
              <a:t>and </a:t>
            </a:r>
            <a:r>
              <a:rPr sz="1200" spc="-10" dirty="0">
                <a:latin typeface="Calibri"/>
                <a:cs typeface="Calibri"/>
              </a:rPr>
              <a:t>older </a:t>
            </a:r>
            <a:r>
              <a:rPr sz="1200" spc="-5" dirty="0">
                <a:latin typeface="Calibri"/>
                <a:cs typeface="Calibri"/>
              </a:rPr>
              <a:t>adults </a:t>
            </a:r>
            <a:r>
              <a:rPr sz="1200" spc="-10" dirty="0">
                <a:latin typeface="Calibri"/>
                <a:cs typeface="Calibri"/>
              </a:rPr>
              <a:t>(OA)  </a:t>
            </a:r>
            <a:r>
              <a:rPr sz="1200" spc="-15" dirty="0">
                <a:latin typeface="Calibri"/>
                <a:cs typeface="Calibri"/>
              </a:rPr>
              <a:t>before </a:t>
            </a:r>
            <a:r>
              <a:rPr sz="1200" spc="-10" dirty="0">
                <a:latin typeface="Calibri"/>
                <a:cs typeface="Calibri"/>
              </a:rPr>
              <a:t>(pre-test) </a:t>
            </a:r>
            <a:r>
              <a:rPr sz="1200" spc="-5" dirty="0">
                <a:latin typeface="Calibri"/>
                <a:cs typeface="Calibri"/>
              </a:rPr>
              <a:t>and </a:t>
            </a:r>
            <a:r>
              <a:rPr sz="1200" spc="-10" dirty="0">
                <a:latin typeface="Calibri"/>
                <a:cs typeface="Calibri"/>
              </a:rPr>
              <a:t>after </a:t>
            </a:r>
            <a:r>
              <a:rPr sz="1200" spc="-5" dirty="0">
                <a:latin typeface="Calibri"/>
                <a:cs typeface="Calibri"/>
              </a:rPr>
              <a:t>tDCS </a:t>
            </a:r>
            <a:r>
              <a:rPr sz="1200" spc="-10" dirty="0">
                <a:latin typeface="Calibri"/>
                <a:cs typeface="Calibri"/>
              </a:rPr>
              <a:t>(post-test). </a:t>
            </a:r>
            <a:r>
              <a:rPr sz="1200" spc="-5" dirty="0">
                <a:latin typeface="Calibri"/>
                <a:cs typeface="Calibri"/>
              </a:rPr>
              <a:t>Right panel: Right </a:t>
            </a:r>
            <a:r>
              <a:rPr sz="1200" spc="-10" dirty="0">
                <a:latin typeface="Calibri"/>
                <a:cs typeface="Calibri"/>
              </a:rPr>
              <a:t>PFC. Left panel: Left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PFC.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750570">
              <a:lnSpc>
                <a:spcPct val="100000"/>
              </a:lnSpc>
            </a:pPr>
            <a:r>
              <a:rPr sz="1600" b="1" spc="-10" dirty="0">
                <a:latin typeface="Calibri"/>
                <a:cs typeface="Calibri"/>
              </a:rPr>
              <a:t>fNIRS </a:t>
            </a:r>
            <a:r>
              <a:rPr sz="1600" b="1" spc="-15" dirty="0">
                <a:latin typeface="Calibri"/>
                <a:cs typeface="Calibri"/>
              </a:rPr>
              <a:t>for </a:t>
            </a:r>
            <a:r>
              <a:rPr sz="1600" b="1" spc="-10" dirty="0">
                <a:latin typeface="Calibri"/>
                <a:cs typeface="Calibri"/>
              </a:rPr>
              <a:t>left </a:t>
            </a:r>
            <a:r>
              <a:rPr sz="1600" b="1" spc="-5" dirty="0">
                <a:latin typeface="Calibri"/>
                <a:cs typeface="Calibri"/>
              </a:rPr>
              <a:t>and </a:t>
            </a:r>
            <a:r>
              <a:rPr sz="1600" b="1" spc="-15" dirty="0">
                <a:latin typeface="Calibri"/>
                <a:cs typeface="Calibri"/>
              </a:rPr>
              <a:t>right Prefrontal Cortex </a:t>
            </a:r>
            <a:r>
              <a:rPr sz="1600" b="1" spc="-10" dirty="0">
                <a:latin typeface="Calibri"/>
                <a:cs typeface="Calibri"/>
              </a:rPr>
              <a:t>(PFC) during </a:t>
            </a:r>
            <a:r>
              <a:rPr sz="1600" b="1" spc="-15" dirty="0">
                <a:latin typeface="Calibri"/>
                <a:cs typeface="Calibri"/>
              </a:rPr>
              <a:t>CRT</a:t>
            </a:r>
            <a:r>
              <a:rPr sz="1600" b="1" spc="60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test</a:t>
            </a:r>
            <a:endParaRPr sz="1600">
              <a:latin typeface="Calibri"/>
              <a:cs typeface="Calibri"/>
            </a:endParaRPr>
          </a:p>
          <a:p>
            <a:pPr marR="810895" algn="ctr">
              <a:lnSpc>
                <a:spcPct val="100000"/>
              </a:lnSpc>
              <a:spcBef>
                <a:spcPts val="395"/>
              </a:spcBef>
            </a:pPr>
            <a:r>
              <a:rPr sz="1850" b="1" dirty="0">
                <a:solidFill>
                  <a:srgbClr val="FF0000"/>
                </a:solidFill>
                <a:latin typeface="Calibri"/>
                <a:cs typeface="Calibri"/>
              </a:rPr>
              <a:t>*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707133" y="7906935"/>
            <a:ext cx="7146290" cy="2372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1955" marR="427355">
              <a:lnSpc>
                <a:spcPct val="100000"/>
              </a:lnSpc>
              <a:spcBef>
                <a:spcPts val="95"/>
              </a:spcBef>
            </a:pPr>
            <a:r>
              <a:rPr sz="1200" b="1" spc="-10" dirty="0">
                <a:latin typeface="Calibri"/>
                <a:cs typeface="Calibri"/>
              </a:rPr>
              <a:t>Figure </a:t>
            </a:r>
            <a:r>
              <a:rPr sz="1200" b="1" spc="-5" dirty="0">
                <a:latin typeface="Calibri"/>
                <a:cs typeface="Calibri"/>
              </a:rPr>
              <a:t>7 </a:t>
            </a:r>
            <a:r>
              <a:rPr sz="1200" spc="-5" dirty="0">
                <a:latin typeface="Calibri"/>
                <a:cs typeface="Calibri"/>
              </a:rPr>
              <a:t>: </a:t>
            </a:r>
            <a:r>
              <a:rPr sz="1200" spc="-15" dirty="0">
                <a:latin typeface="Calibri"/>
                <a:cs typeface="Calibri"/>
              </a:rPr>
              <a:t>Difference </a:t>
            </a:r>
            <a:r>
              <a:rPr sz="1200" spc="-5" dirty="0">
                <a:latin typeface="Calibri"/>
                <a:cs typeface="Calibri"/>
              </a:rPr>
              <a:t>in </a:t>
            </a:r>
            <a:r>
              <a:rPr sz="1200" spc="-10" dirty="0">
                <a:latin typeface="Calibri"/>
                <a:cs typeface="Calibri"/>
              </a:rPr>
              <a:t>oxyhaemoglobin levels between young </a:t>
            </a:r>
            <a:r>
              <a:rPr sz="1200" spc="-5" dirty="0">
                <a:latin typeface="Calibri"/>
                <a:cs typeface="Calibri"/>
              </a:rPr>
              <a:t>adults </a:t>
            </a:r>
            <a:r>
              <a:rPr sz="1200" spc="-30" dirty="0">
                <a:latin typeface="Calibri"/>
                <a:cs typeface="Calibri"/>
              </a:rPr>
              <a:t>(YA) </a:t>
            </a:r>
            <a:r>
              <a:rPr sz="1200" spc="-5" dirty="0">
                <a:latin typeface="Calibri"/>
                <a:cs typeface="Calibri"/>
              </a:rPr>
              <a:t>and </a:t>
            </a:r>
            <a:r>
              <a:rPr sz="1200" spc="-10" dirty="0">
                <a:latin typeface="Calibri"/>
                <a:cs typeface="Calibri"/>
              </a:rPr>
              <a:t>older </a:t>
            </a:r>
            <a:r>
              <a:rPr sz="1200" spc="-5" dirty="0">
                <a:latin typeface="Calibri"/>
                <a:cs typeface="Calibri"/>
              </a:rPr>
              <a:t>adults </a:t>
            </a:r>
            <a:r>
              <a:rPr sz="1200" spc="-10" dirty="0">
                <a:latin typeface="Calibri"/>
                <a:cs typeface="Calibri"/>
              </a:rPr>
              <a:t>(OA) </a:t>
            </a:r>
            <a:r>
              <a:rPr sz="1200" spc="-15" dirty="0">
                <a:latin typeface="Calibri"/>
                <a:cs typeface="Calibri"/>
              </a:rPr>
              <a:t>before  </a:t>
            </a:r>
            <a:r>
              <a:rPr sz="1200" spc="-10" dirty="0">
                <a:latin typeface="Calibri"/>
                <a:cs typeface="Calibri"/>
              </a:rPr>
              <a:t>(pre-test) </a:t>
            </a:r>
            <a:r>
              <a:rPr sz="1200" spc="-5" dirty="0">
                <a:latin typeface="Calibri"/>
                <a:cs typeface="Calibri"/>
              </a:rPr>
              <a:t>and </a:t>
            </a:r>
            <a:r>
              <a:rPr sz="1200" spc="-10" dirty="0">
                <a:latin typeface="Calibri"/>
                <a:cs typeface="Calibri"/>
              </a:rPr>
              <a:t>after </a:t>
            </a:r>
            <a:r>
              <a:rPr sz="1200" spc="-5" dirty="0">
                <a:latin typeface="Calibri"/>
                <a:cs typeface="Calibri"/>
              </a:rPr>
              <a:t>tDCS </a:t>
            </a:r>
            <a:r>
              <a:rPr sz="1200" spc="-10" dirty="0">
                <a:latin typeface="Calibri"/>
                <a:cs typeface="Calibri"/>
              </a:rPr>
              <a:t>(post-test). </a:t>
            </a:r>
            <a:r>
              <a:rPr sz="1200" spc="-5" dirty="0">
                <a:latin typeface="Calibri"/>
                <a:cs typeface="Calibri"/>
              </a:rPr>
              <a:t>Right panel: Right </a:t>
            </a:r>
            <a:r>
              <a:rPr sz="1200" spc="-10" dirty="0">
                <a:latin typeface="Calibri"/>
                <a:cs typeface="Calibri"/>
              </a:rPr>
              <a:t>PFC. Left </a:t>
            </a:r>
            <a:r>
              <a:rPr sz="1200" spc="-5" dirty="0">
                <a:latin typeface="Calibri"/>
                <a:cs typeface="Calibri"/>
              </a:rPr>
              <a:t>panel: </a:t>
            </a:r>
            <a:r>
              <a:rPr sz="1200" spc="-10" dirty="0">
                <a:latin typeface="Calibri"/>
                <a:cs typeface="Calibri"/>
              </a:rPr>
              <a:t>Left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PFC.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227329" marR="5080" indent="-227329">
              <a:lnSpc>
                <a:spcPct val="100699"/>
              </a:lnSpc>
              <a:buFont typeface="Arial"/>
              <a:buChar char="•"/>
              <a:tabLst>
                <a:tab pos="227329" algn="l"/>
                <a:tab pos="227965" algn="l"/>
              </a:tabLst>
            </a:pPr>
            <a:r>
              <a:rPr sz="1450" b="1" spc="-5" dirty="0">
                <a:latin typeface="Calibri"/>
                <a:cs typeface="Calibri"/>
              </a:rPr>
              <a:t>Older </a:t>
            </a:r>
            <a:r>
              <a:rPr sz="1450" b="1" dirty="0">
                <a:latin typeface="Calibri"/>
                <a:cs typeface="Calibri"/>
              </a:rPr>
              <a:t>adults </a:t>
            </a:r>
            <a:r>
              <a:rPr sz="1450" dirty="0">
                <a:latin typeface="Calibri"/>
                <a:cs typeface="Calibri"/>
              </a:rPr>
              <a:t>receiving </a:t>
            </a:r>
            <a:r>
              <a:rPr sz="1450" spc="-5" dirty="0">
                <a:latin typeface="Calibri"/>
                <a:cs typeface="Calibri"/>
              </a:rPr>
              <a:t>active </a:t>
            </a:r>
            <a:r>
              <a:rPr sz="1450" dirty="0">
                <a:latin typeface="Calibri"/>
                <a:cs typeface="Calibri"/>
              </a:rPr>
              <a:t>tDCS </a:t>
            </a:r>
            <a:r>
              <a:rPr sz="1450" spc="-5" dirty="0">
                <a:latin typeface="Calibri"/>
                <a:cs typeface="Calibri"/>
              </a:rPr>
              <a:t>displayed significant </a:t>
            </a:r>
            <a:r>
              <a:rPr sz="1450" dirty="0">
                <a:latin typeface="Calibri"/>
                <a:cs typeface="Calibri"/>
              </a:rPr>
              <a:t>increase in </a:t>
            </a:r>
            <a:r>
              <a:rPr sz="1450" b="1" spc="-5" dirty="0">
                <a:latin typeface="Calibri"/>
                <a:cs typeface="Calibri"/>
              </a:rPr>
              <a:t>right </a:t>
            </a:r>
            <a:r>
              <a:rPr sz="1450" b="1" dirty="0">
                <a:latin typeface="Calibri"/>
                <a:cs typeface="Calibri"/>
              </a:rPr>
              <a:t>and </a:t>
            </a:r>
            <a:r>
              <a:rPr sz="1450" b="1" spc="-5" dirty="0">
                <a:latin typeface="Calibri"/>
                <a:cs typeface="Calibri"/>
              </a:rPr>
              <a:t>left PFC </a:t>
            </a:r>
            <a:r>
              <a:rPr sz="1450" dirty="0">
                <a:latin typeface="Calibri"/>
                <a:cs typeface="Calibri"/>
              </a:rPr>
              <a:t>activity  while </a:t>
            </a:r>
            <a:r>
              <a:rPr sz="1450" spc="-5" dirty="0">
                <a:latin typeface="Calibri"/>
                <a:cs typeface="Calibri"/>
              </a:rPr>
              <a:t>performing </a:t>
            </a:r>
            <a:r>
              <a:rPr sz="1450" dirty="0">
                <a:latin typeface="Calibri"/>
                <a:cs typeface="Calibri"/>
              </a:rPr>
              <a:t>the </a:t>
            </a:r>
            <a:r>
              <a:rPr sz="1450" b="1" dirty="0">
                <a:latin typeface="Calibri"/>
                <a:cs typeface="Calibri"/>
              </a:rPr>
              <a:t>simple </a:t>
            </a:r>
            <a:r>
              <a:rPr sz="1450" b="1" spc="-5" dirty="0">
                <a:latin typeface="Calibri"/>
                <a:cs typeface="Calibri"/>
              </a:rPr>
              <a:t>reaction </a:t>
            </a:r>
            <a:r>
              <a:rPr sz="1450" b="1" spc="-10" dirty="0">
                <a:latin typeface="Calibri"/>
                <a:cs typeface="Calibri"/>
              </a:rPr>
              <a:t>test</a:t>
            </a:r>
            <a:r>
              <a:rPr sz="1450" spc="-10" dirty="0">
                <a:latin typeface="Calibri"/>
                <a:cs typeface="Calibri"/>
              </a:rPr>
              <a:t>. </a:t>
            </a:r>
            <a:r>
              <a:rPr sz="1450" spc="-5" dirty="0">
                <a:latin typeface="Calibri"/>
                <a:cs typeface="Calibri"/>
              </a:rPr>
              <a:t>(Fig</a:t>
            </a:r>
            <a:r>
              <a:rPr sz="1450" spc="6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6)</a:t>
            </a:r>
            <a:endParaRPr sz="1450">
              <a:latin typeface="Calibri"/>
              <a:cs typeface="Calibri"/>
            </a:endParaRPr>
          </a:p>
          <a:p>
            <a:pPr marL="227329" marR="254000" indent="-227329">
              <a:lnSpc>
                <a:spcPct val="100699"/>
              </a:lnSpc>
              <a:buFont typeface="Arial"/>
              <a:buChar char="•"/>
              <a:tabLst>
                <a:tab pos="227329" algn="l"/>
                <a:tab pos="227965" algn="l"/>
              </a:tabLst>
            </a:pPr>
            <a:r>
              <a:rPr sz="1450" b="1" spc="-25" dirty="0">
                <a:latin typeface="Calibri"/>
                <a:cs typeface="Calibri"/>
              </a:rPr>
              <a:t>Young </a:t>
            </a:r>
            <a:r>
              <a:rPr sz="1450" b="1" dirty="0">
                <a:latin typeface="Calibri"/>
                <a:cs typeface="Calibri"/>
              </a:rPr>
              <a:t>adults </a:t>
            </a:r>
            <a:r>
              <a:rPr sz="1450" dirty="0">
                <a:latin typeface="Calibri"/>
                <a:cs typeface="Calibri"/>
              </a:rPr>
              <a:t>receiving </a:t>
            </a:r>
            <a:r>
              <a:rPr sz="1450" spc="-5" dirty="0">
                <a:latin typeface="Calibri"/>
                <a:cs typeface="Calibri"/>
              </a:rPr>
              <a:t>active </a:t>
            </a:r>
            <a:r>
              <a:rPr sz="1450" dirty="0">
                <a:latin typeface="Calibri"/>
                <a:cs typeface="Calibri"/>
              </a:rPr>
              <a:t>tDCS </a:t>
            </a:r>
            <a:r>
              <a:rPr sz="1450" spc="-5" dirty="0">
                <a:latin typeface="Calibri"/>
                <a:cs typeface="Calibri"/>
              </a:rPr>
              <a:t>displayed significant </a:t>
            </a:r>
            <a:r>
              <a:rPr sz="1450" dirty="0">
                <a:latin typeface="Calibri"/>
                <a:cs typeface="Calibri"/>
              </a:rPr>
              <a:t>increase in </a:t>
            </a:r>
            <a:r>
              <a:rPr sz="1450" b="1" spc="-5" dirty="0">
                <a:latin typeface="Calibri"/>
                <a:cs typeface="Calibri"/>
              </a:rPr>
              <a:t>left PFC </a:t>
            </a:r>
            <a:r>
              <a:rPr sz="1450" dirty="0">
                <a:latin typeface="Calibri"/>
                <a:cs typeface="Calibri"/>
              </a:rPr>
              <a:t>activity while  </a:t>
            </a:r>
            <a:r>
              <a:rPr sz="1450" spc="-5" dirty="0">
                <a:latin typeface="Calibri"/>
                <a:cs typeface="Calibri"/>
              </a:rPr>
              <a:t>performing </a:t>
            </a:r>
            <a:r>
              <a:rPr sz="1450" dirty="0">
                <a:latin typeface="Calibri"/>
                <a:cs typeface="Calibri"/>
              </a:rPr>
              <a:t>the </a:t>
            </a:r>
            <a:r>
              <a:rPr sz="1450" b="1" spc="-5" dirty="0">
                <a:latin typeface="Calibri"/>
                <a:cs typeface="Calibri"/>
              </a:rPr>
              <a:t>choice reaction test</a:t>
            </a:r>
            <a:r>
              <a:rPr sz="1450" spc="-5" dirty="0">
                <a:latin typeface="Calibri"/>
                <a:cs typeface="Calibri"/>
              </a:rPr>
              <a:t>. (Fig</a:t>
            </a:r>
            <a:r>
              <a:rPr sz="1450" spc="7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7)</a:t>
            </a:r>
            <a:endParaRPr sz="1450">
              <a:latin typeface="Calibri"/>
              <a:cs typeface="Calibri"/>
            </a:endParaRPr>
          </a:p>
          <a:p>
            <a:pPr marL="227329" indent="-227329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227329" algn="l"/>
                <a:tab pos="227965" algn="l"/>
              </a:tabLst>
            </a:pPr>
            <a:r>
              <a:rPr sz="1450" spc="-5" dirty="0">
                <a:latin typeface="Calibri"/>
                <a:cs typeface="Calibri"/>
              </a:rPr>
              <a:t>Results indicate that there </a:t>
            </a:r>
            <a:r>
              <a:rPr sz="1450" dirty="0">
                <a:latin typeface="Calibri"/>
                <a:cs typeface="Calibri"/>
              </a:rPr>
              <a:t>is an </a:t>
            </a:r>
            <a:r>
              <a:rPr sz="1450" b="1" spc="-5" dirty="0">
                <a:latin typeface="Calibri"/>
                <a:cs typeface="Calibri"/>
              </a:rPr>
              <a:t>increased </a:t>
            </a:r>
            <a:r>
              <a:rPr sz="1450" b="1" dirty="0">
                <a:latin typeface="Calibri"/>
                <a:cs typeface="Calibri"/>
              </a:rPr>
              <a:t>activity </a:t>
            </a:r>
            <a:r>
              <a:rPr sz="1450" dirty="0">
                <a:latin typeface="Calibri"/>
                <a:cs typeface="Calibri"/>
              </a:rPr>
              <a:t>in </a:t>
            </a:r>
            <a:r>
              <a:rPr sz="1450" spc="-10" dirty="0">
                <a:latin typeface="Calibri"/>
                <a:cs typeface="Calibri"/>
              </a:rPr>
              <a:t>different </a:t>
            </a:r>
            <a:r>
              <a:rPr sz="1450" spc="-5" dirty="0">
                <a:latin typeface="Calibri"/>
                <a:cs typeface="Calibri"/>
              </a:rPr>
              <a:t>parts </a:t>
            </a:r>
            <a:r>
              <a:rPr sz="1450" dirty="0">
                <a:latin typeface="Calibri"/>
                <a:cs typeface="Calibri"/>
              </a:rPr>
              <a:t>of the </a:t>
            </a:r>
            <a:r>
              <a:rPr sz="1450" spc="-10" dirty="0">
                <a:latin typeface="Calibri"/>
                <a:cs typeface="Calibri"/>
              </a:rPr>
              <a:t>cortex</a:t>
            </a:r>
            <a:r>
              <a:rPr sz="1450" spc="225" dirty="0">
                <a:latin typeface="Calibri"/>
                <a:cs typeface="Calibri"/>
              </a:rPr>
              <a:t> </a:t>
            </a:r>
            <a:r>
              <a:rPr sz="1450" spc="-5" dirty="0">
                <a:latin typeface="Calibri"/>
                <a:cs typeface="Calibri"/>
              </a:rPr>
              <a:t>following</a:t>
            </a:r>
            <a:endParaRPr sz="1450">
              <a:latin typeface="Calibri"/>
              <a:cs typeface="Calibri"/>
            </a:endParaRPr>
          </a:p>
          <a:p>
            <a:pPr marL="227329">
              <a:lnSpc>
                <a:spcPct val="100000"/>
              </a:lnSpc>
              <a:spcBef>
                <a:spcPts val="10"/>
              </a:spcBef>
            </a:pPr>
            <a:r>
              <a:rPr sz="1450" b="1" spc="-5" dirty="0">
                <a:latin typeface="Calibri"/>
                <a:cs typeface="Calibri"/>
              </a:rPr>
              <a:t>active </a:t>
            </a:r>
            <a:r>
              <a:rPr sz="1450" b="1" dirty="0">
                <a:latin typeface="Calibri"/>
                <a:cs typeface="Calibri"/>
              </a:rPr>
              <a:t>tDCS </a:t>
            </a:r>
            <a:r>
              <a:rPr sz="1450" spc="-5" dirty="0">
                <a:latin typeface="Calibri"/>
                <a:cs typeface="Calibri"/>
              </a:rPr>
              <a:t>depending </a:t>
            </a:r>
            <a:r>
              <a:rPr sz="1450" dirty="0">
                <a:latin typeface="Calibri"/>
                <a:cs typeface="Calibri"/>
              </a:rPr>
              <a:t>on </a:t>
            </a:r>
            <a:r>
              <a:rPr sz="1450" spc="-5" dirty="0">
                <a:latin typeface="Calibri"/>
                <a:cs typeface="Calibri"/>
              </a:rPr>
              <a:t>the task </a:t>
            </a:r>
            <a:r>
              <a:rPr sz="1450" dirty="0">
                <a:latin typeface="Calibri"/>
                <a:cs typeface="Calibri"/>
              </a:rPr>
              <a:t>carried</a:t>
            </a:r>
            <a:r>
              <a:rPr sz="1450" spc="6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out.</a:t>
            </a:r>
            <a:endParaRPr sz="1450">
              <a:latin typeface="Calibri"/>
              <a:cs typeface="Calibri"/>
            </a:endParaRPr>
          </a:p>
          <a:p>
            <a:pPr marL="227329" marR="71755" indent="-227329">
              <a:lnSpc>
                <a:spcPct val="100699"/>
              </a:lnSpc>
              <a:buFont typeface="Arial"/>
              <a:buChar char="•"/>
              <a:tabLst>
                <a:tab pos="227329" algn="l"/>
                <a:tab pos="227965" algn="l"/>
              </a:tabLst>
            </a:pPr>
            <a:r>
              <a:rPr sz="1450" dirty="0">
                <a:latin typeface="Calibri"/>
                <a:cs typeface="Calibri"/>
              </a:rPr>
              <a:t>Due </a:t>
            </a:r>
            <a:r>
              <a:rPr sz="1450" spc="-10" dirty="0">
                <a:latin typeface="Calibri"/>
                <a:cs typeface="Calibri"/>
              </a:rPr>
              <a:t>to </a:t>
            </a:r>
            <a:r>
              <a:rPr sz="1450" spc="-5" dirty="0">
                <a:latin typeface="Calibri"/>
                <a:cs typeface="Calibri"/>
              </a:rPr>
              <a:t>limited </a:t>
            </a:r>
            <a:r>
              <a:rPr sz="1450" dirty="0">
                <a:latin typeface="Calibri"/>
                <a:cs typeface="Calibri"/>
              </a:rPr>
              <a:t>time and </a:t>
            </a:r>
            <a:r>
              <a:rPr sz="1450" spc="-5" dirty="0">
                <a:latin typeface="Calibri"/>
                <a:cs typeface="Calibri"/>
              </a:rPr>
              <a:t>materials, </a:t>
            </a:r>
            <a:r>
              <a:rPr sz="1450" dirty="0">
                <a:latin typeface="Calibri"/>
                <a:cs typeface="Calibri"/>
              </a:rPr>
              <a:t>a </a:t>
            </a:r>
            <a:r>
              <a:rPr sz="1450" spc="-5" dirty="0">
                <a:latin typeface="Calibri"/>
                <a:cs typeface="Calibri"/>
              </a:rPr>
              <a:t>small </a:t>
            </a:r>
            <a:r>
              <a:rPr sz="1450" dirty="0">
                <a:latin typeface="Calibri"/>
                <a:cs typeface="Calibri"/>
              </a:rPr>
              <a:t>subsample of </a:t>
            </a:r>
            <a:r>
              <a:rPr sz="1450" spc="-5" dirty="0">
                <a:latin typeface="Calibri"/>
                <a:cs typeface="Calibri"/>
              </a:rPr>
              <a:t>participants are analysed </a:t>
            </a:r>
            <a:r>
              <a:rPr sz="1450" spc="-20" dirty="0">
                <a:latin typeface="Calibri"/>
                <a:cs typeface="Calibri"/>
              </a:rPr>
              <a:t>(Table </a:t>
            </a:r>
            <a:r>
              <a:rPr sz="1450" dirty="0">
                <a:latin typeface="Calibri"/>
                <a:cs typeface="Calibri"/>
              </a:rPr>
              <a:t>1).  With more </a:t>
            </a:r>
            <a:r>
              <a:rPr sz="1450" spc="-10" dirty="0">
                <a:latin typeface="Calibri"/>
                <a:cs typeface="Calibri"/>
              </a:rPr>
              <a:t>data </a:t>
            </a:r>
            <a:r>
              <a:rPr sz="1450" dirty="0">
                <a:latin typeface="Calibri"/>
                <a:cs typeface="Calibri"/>
              </a:rPr>
              <a:t>it is </a:t>
            </a:r>
            <a:r>
              <a:rPr sz="1450" spc="-10" dirty="0">
                <a:latin typeface="Calibri"/>
                <a:cs typeface="Calibri"/>
              </a:rPr>
              <a:t>likely </a:t>
            </a:r>
            <a:r>
              <a:rPr sz="1450" spc="-5" dirty="0">
                <a:latin typeface="Calibri"/>
                <a:cs typeface="Calibri"/>
              </a:rPr>
              <a:t>that greater </a:t>
            </a:r>
            <a:r>
              <a:rPr sz="1450" spc="-10" dirty="0">
                <a:latin typeface="Calibri"/>
                <a:cs typeface="Calibri"/>
              </a:rPr>
              <a:t>statistical </a:t>
            </a:r>
            <a:r>
              <a:rPr sz="1450" spc="-5" dirty="0">
                <a:latin typeface="Calibri"/>
                <a:cs typeface="Calibri"/>
              </a:rPr>
              <a:t>power </a:t>
            </a:r>
            <a:r>
              <a:rPr sz="1450" dirty="0">
                <a:latin typeface="Calibri"/>
                <a:cs typeface="Calibri"/>
              </a:rPr>
              <a:t>will be</a:t>
            </a:r>
            <a:r>
              <a:rPr sz="1450" spc="8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achieved.</a:t>
            </a:r>
            <a:endParaRPr sz="1450">
              <a:latin typeface="Calibri"/>
              <a:cs typeface="Calibri"/>
            </a:endParaRPr>
          </a:p>
        </p:txBody>
      </p:sp>
      <p:graphicFrame>
        <p:nvGraphicFramePr>
          <p:cNvPr id="44" name="object 44"/>
          <p:cNvGraphicFramePr>
            <a:graphicFrameLocks noGrp="1"/>
          </p:cNvGraphicFramePr>
          <p:nvPr/>
        </p:nvGraphicFramePr>
        <p:xfrm>
          <a:off x="151767" y="4608665"/>
          <a:ext cx="5620385" cy="9433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0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65572">
                <a:tc>
                  <a:txBody>
                    <a:bodyPr/>
                    <a:lstStyle/>
                    <a:p>
                      <a:pPr marL="53340">
                        <a:lnSpc>
                          <a:spcPts val="2830"/>
                        </a:lnSpc>
                        <a:spcBef>
                          <a:spcPts val="260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2) 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Aims</a:t>
                      </a:r>
                      <a:endParaRPr sz="2400">
                        <a:latin typeface="Verdana"/>
                        <a:cs typeface="Verdana"/>
                      </a:endParaRPr>
                    </a:p>
                    <a:p>
                      <a:pPr marL="280670" marR="582295" indent="-227329">
                        <a:lnSpc>
                          <a:spcPts val="1910"/>
                        </a:lnSpc>
                        <a:spcBef>
                          <a:spcPts val="25"/>
                        </a:spcBef>
                        <a:buFont typeface="Wingdings"/>
                        <a:buChar char=""/>
                        <a:tabLst>
                          <a:tab pos="281305" algn="l"/>
                        </a:tabLst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Assess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effect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electrical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stimulation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(tDCS) on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brain 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activity in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young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and older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adults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280670" indent="-227329">
                        <a:lnSpc>
                          <a:spcPts val="1850"/>
                        </a:lnSpc>
                        <a:buFont typeface="Wingdings"/>
                        <a:buChar char=""/>
                        <a:tabLst>
                          <a:tab pos="281305" algn="l"/>
                        </a:tabLst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Assess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changes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attentional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processing following</a:t>
                      </a:r>
                      <a:r>
                        <a:rPr sz="1600" b="1" spc="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stimulation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solidFill>
                      <a:srgbClr val="EC7C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EC7C30"/>
                      </a:solidFill>
                      <a:prstDash val="solid"/>
                    </a:lnL>
                    <a:lnR w="28575">
                      <a:solidFill>
                        <a:srgbClr val="EC7C3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771"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3)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Methodology</a:t>
                      </a:r>
                      <a:endParaRPr sz="240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solidFill>
                      <a:srgbClr val="EC7C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35576">
                <a:tc>
                  <a:txBody>
                    <a:bodyPr/>
                    <a:lstStyle/>
                    <a:p>
                      <a:pPr marL="235585">
                        <a:lnSpc>
                          <a:spcPts val="1895"/>
                        </a:lnSpc>
                        <a:spcBef>
                          <a:spcPts val="390"/>
                        </a:spcBef>
                      </a:pPr>
                      <a:r>
                        <a:rPr sz="1600" b="1" u="heavy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Participant</a:t>
                      </a:r>
                      <a:r>
                        <a:rPr sz="1600" b="1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characteristics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231775">
                        <a:lnSpc>
                          <a:spcPts val="1535"/>
                        </a:lnSpc>
                        <a:tabLst>
                          <a:tab pos="1288415" algn="l"/>
                          <a:tab pos="2077085" algn="l"/>
                          <a:tab pos="2980055" algn="l"/>
                        </a:tabLst>
                      </a:pPr>
                      <a:r>
                        <a:rPr sz="1950" b="1" spc="-7" baseline="-36324" dirty="0">
                          <a:latin typeface="Calibri"/>
                          <a:cs typeface="Calibri"/>
                        </a:rPr>
                        <a:t>Average	Young	</a:t>
                      </a:r>
                      <a:r>
                        <a:rPr sz="1950" b="1" spc="15" baseline="-36324" dirty="0">
                          <a:latin typeface="Calibri"/>
                          <a:cs typeface="Calibri"/>
                        </a:rPr>
                        <a:t>Old	</a:t>
                      </a:r>
                      <a:r>
                        <a:rPr sz="1300" spc="15" dirty="0">
                          <a:latin typeface="Calibri"/>
                          <a:cs typeface="Calibri"/>
                        </a:rPr>
                        <a:t>* 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Montreal 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Cognitive</a:t>
                      </a:r>
                      <a:r>
                        <a:rPr sz="13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Assessment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231775" marR="229870" indent="2747645">
                        <a:lnSpc>
                          <a:spcPct val="102099"/>
                        </a:lnSpc>
                        <a:tabLst>
                          <a:tab pos="1288415" algn="l"/>
                          <a:tab pos="2077085" algn="l"/>
                          <a:tab pos="2980055" algn="l"/>
                        </a:tabLst>
                      </a:pPr>
                      <a:r>
                        <a:rPr sz="1300" spc="15" dirty="0">
                          <a:latin typeface="Calibri"/>
                          <a:cs typeface="Calibri"/>
                        </a:rPr>
                        <a:t>(MoCA) 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is 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screening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tool for 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early  </a:t>
                      </a:r>
                      <a:r>
                        <a:rPr sz="1950" spc="22" baseline="10683" dirty="0">
                          <a:latin typeface="Calibri"/>
                          <a:cs typeface="Calibri"/>
                        </a:rPr>
                        <a:t>Age</a:t>
                      </a:r>
                      <a:r>
                        <a:rPr sz="1950" spc="-15" baseline="10683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950" baseline="10683" dirty="0">
                          <a:latin typeface="Calibri"/>
                          <a:cs typeface="Calibri"/>
                        </a:rPr>
                        <a:t>(years)	</a:t>
                      </a:r>
                      <a:r>
                        <a:rPr sz="1950" spc="15" baseline="10683" dirty="0">
                          <a:latin typeface="Calibri"/>
                          <a:cs typeface="Calibri"/>
                        </a:rPr>
                        <a:t>20.1	68.5	</a:t>
                      </a:r>
                      <a:r>
                        <a:rPr sz="1300" spc="15" dirty="0">
                          <a:latin typeface="Calibri"/>
                          <a:cs typeface="Calibri"/>
                        </a:rPr>
                        <a:t>memory and 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thinking</a:t>
                      </a:r>
                      <a:r>
                        <a:rPr sz="13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problems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231775" marR="145415">
                        <a:lnSpc>
                          <a:spcPct val="102099"/>
                        </a:lnSpc>
                        <a:tabLst>
                          <a:tab pos="1288415" algn="l"/>
                          <a:tab pos="2077085" algn="l"/>
                          <a:tab pos="2980055" algn="l"/>
                        </a:tabLst>
                      </a:pPr>
                      <a:r>
                        <a:rPr sz="1950" spc="22" baseline="-8547" dirty="0">
                          <a:latin typeface="Calibri"/>
                          <a:cs typeface="Calibri"/>
                        </a:rPr>
                        <a:t>BMI</a:t>
                      </a:r>
                      <a:r>
                        <a:rPr sz="1950" spc="-15" baseline="-8547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950" baseline="-8547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800" baseline="-9259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kg/m</a:t>
                      </a:r>
                      <a:r>
                        <a:rPr sz="1200" baseline="10416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950" baseline="-8547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)	</a:t>
                      </a:r>
                      <a:r>
                        <a:rPr sz="1950" spc="15" baseline="-8547" dirty="0">
                          <a:latin typeface="Calibri"/>
                          <a:cs typeface="Calibri"/>
                        </a:rPr>
                        <a:t>22.0	25.2	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(mild cognitive impairment). </a:t>
                      </a:r>
                      <a:r>
                        <a:rPr sz="1300" spc="15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score  </a:t>
                      </a:r>
                      <a:r>
                        <a:rPr sz="1950" baseline="-29914" dirty="0">
                          <a:latin typeface="Calibri"/>
                          <a:cs typeface="Calibri"/>
                        </a:rPr>
                        <a:t>Sex</a:t>
                      </a:r>
                      <a:r>
                        <a:rPr sz="1950" spc="7" baseline="-299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950" spc="15" baseline="-29914" dirty="0">
                          <a:latin typeface="Calibri"/>
                          <a:cs typeface="Calibri"/>
                        </a:rPr>
                        <a:t>(M,F)	3,</a:t>
                      </a:r>
                      <a:r>
                        <a:rPr sz="1950" spc="7" baseline="-299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950" spc="22" baseline="-29914" dirty="0">
                          <a:latin typeface="Calibri"/>
                          <a:cs typeface="Calibri"/>
                        </a:rPr>
                        <a:t>19	</a:t>
                      </a:r>
                      <a:r>
                        <a:rPr sz="1950" spc="15" baseline="-29914" dirty="0">
                          <a:latin typeface="Calibri"/>
                          <a:cs typeface="Calibri"/>
                        </a:rPr>
                        <a:t>7,8	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of &lt;26 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indicates 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mild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cognitive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2980055">
                        <a:lnSpc>
                          <a:spcPts val="1360"/>
                        </a:lnSpc>
                        <a:spcBef>
                          <a:spcPts val="35"/>
                        </a:spcBef>
                      </a:pPr>
                      <a:r>
                        <a:rPr sz="1300" spc="5" dirty="0">
                          <a:latin typeface="Calibri"/>
                          <a:cs typeface="Calibri"/>
                        </a:rPr>
                        <a:t>impairment.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231775">
                        <a:lnSpc>
                          <a:spcPts val="1360"/>
                        </a:lnSpc>
                        <a:tabLst>
                          <a:tab pos="1288415" algn="l"/>
                          <a:tab pos="2077085" algn="l"/>
                        </a:tabLst>
                      </a:pPr>
                      <a:r>
                        <a:rPr sz="1300" spc="15" dirty="0">
                          <a:latin typeface="Calibri"/>
                          <a:cs typeface="Calibri"/>
                        </a:rPr>
                        <a:t>MoCA*	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28.7	27.9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19050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200" b="1" spc="-25" dirty="0">
                          <a:latin typeface="Calibri"/>
                          <a:cs typeface="Calibri"/>
                        </a:rPr>
                        <a:t>Table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: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Average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characteristics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participants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949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600" b="1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Procedure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267460" marR="76200">
                        <a:lnSpc>
                          <a:spcPct val="100699"/>
                        </a:lnSpc>
                        <a:spcBef>
                          <a:spcPts val="1315"/>
                        </a:spcBef>
                        <a:buAutoNum type="arabicParenR"/>
                        <a:tabLst>
                          <a:tab pos="1459865" algn="l"/>
                        </a:tabLst>
                      </a:pPr>
                      <a:r>
                        <a:rPr sz="1450" spc="-5" dirty="0">
                          <a:latin typeface="Calibri"/>
                          <a:cs typeface="Calibri"/>
                        </a:rPr>
                        <a:t>Participants complete questionnaires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and screening  </a:t>
                      </a:r>
                      <a:r>
                        <a:rPr sz="1450" spc="-5" dirty="0">
                          <a:latin typeface="Calibri"/>
                          <a:cs typeface="Calibri"/>
                        </a:rPr>
                        <a:t>tests </a:t>
                      </a:r>
                      <a:r>
                        <a:rPr sz="1450" spc="-10" dirty="0">
                          <a:latin typeface="Calibri"/>
                          <a:cs typeface="Calibri"/>
                        </a:rPr>
                        <a:t>to evaluate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their </a:t>
                      </a:r>
                      <a:r>
                        <a:rPr sz="1450" spc="-5" dirty="0">
                          <a:latin typeface="Calibri"/>
                          <a:cs typeface="Calibri"/>
                        </a:rPr>
                        <a:t>cognitive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function. </a:t>
                      </a:r>
                      <a:r>
                        <a:rPr sz="1450" spc="-5" dirty="0">
                          <a:latin typeface="Calibri"/>
                          <a:cs typeface="Calibri"/>
                        </a:rPr>
                        <a:t>This research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is  </a:t>
                      </a:r>
                      <a:r>
                        <a:rPr sz="1450" spc="-5" dirty="0">
                          <a:latin typeface="Calibri"/>
                          <a:cs typeface="Calibri"/>
                        </a:rPr>
                        <a:t>approved by Newcastle University ethics</a:t>
                      </a:r>
                      <a:r>
                        <a:rPr sz="145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50" spc="-5" dirty="0">
                          <a:latin typeface="Calibri"/>
                          <a:cs typeface="Calibri"/>
                        </a:rPr>
                        <a:t>committee.</a:t>
                      </a:r>
                      <a:endParaRPr sz="14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Calibri"/>
                        <a:buAutoNum type="arabicParenR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Calibri"/>
                        <a:buAutoNum type="arabicParenR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516380" marR="288290">
                        <a:lnSpc>
                          <a:spcPct val="100699"/>
                        </a:lnSpc>
                        <a:spcBef>
                          <a:spcPts val="1019"/>
                        </a:spcBef>
                        <a:buAutoNum type="arabicParenR"/>
                        <a:tabLst>
                          <a:tab pos="1708785" algn="l"/>
                        </a:tabLst>
                      </a:pPr>
                      <a:r>
                        <a:rPr sz="1450" spc="-25" dirty="0">
                          <a:latin typeface="Calibri"/>
                          <a:cs typeface="Calibri"/>
                        </a:rPr>
                        <a:t>Young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450" spc="-5" dirty="0">
                          <a:latin typeface="Calibri"/>
                          <a:cs typeface="Calibri"/>
                        </a:rPr>
                        <a:t>older participants are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each divided  </a:t>
                      </a:r>
                      <a:r>
                        <a:rPr sz="1450" spc="-10" dirty="0">
                          <a:latin typeface="Calibri"/>
                          <a:cs typeface="Calibri"/>
                        </a:rPr>
                        <a:t>into </a:t>
                      </a:r>
                      <a:r>
                        <a:rPr sz="1450" spc="-5" dirty="0">
                          <a:latin typeface="Calibri"/>
                          <a:cs typeface="Calibri"/>
                        </a:rPr>
                        <a:t>groups that are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either receiving </a:t>
                      </a:r>
                      <a:r>
                        <a:rPr sz="1450" b="1" spc="-5" dirty="0">
                          <a:latin typeface="Calibri"/>
                          <a:cs typeface="Calibri"/>
                        </a:rPr>
                        <a:t>active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tDCS or  </a:t>
                      </a:r>
                      <a:r>
                        <a:rPr sz="1450" spc="-5" dirty="0">
                          <a:latin typeface="Calibri"/>
                          <a:cs typeface="Calibri"/>
                        </a:rPr>
                        <a:t>non-active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450" b="1" dirty="0">
                          <a:latin typeface="Calibri"/>
                          <a:cs typeface="Calibri"/>
                        </a:rPr>
                        <a:t>sham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) tDCS. </a:t>
                      </a:r>
                      <a:r>
                        <a:rPr sz="1450" spc="-20" dirty="0">
                          <a:latin typeface="Calibri"/>
                          <a:cs typeface="Calibri"/>
                        </a:rPr>
                        <a:t>(Table</a:t>
                      </a:r>
                      <a:r>
                        <a:rPr sz="145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2)</a:t>
                      </a:r>
                      <a:endParaRPr sz="14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Calibri"/>
                        <a:buAutoNum type="arabicParenR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Calibri"/>
                        <a:buAutoNum type="arabicParenR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535430" marR="334645">
                        <a:lnSpc>
                          <a:spcPct val="100699"/>
                        </a:lnSpc>
                        <a:spcBef>
                          <a:spcPts val="955"/>
                        </a:spcBef>
                        <a:buAutoNum type="arabicParenR"/>
                        <a:tabLst>
                          <a:tab pos="1727835" algn="l"/>
                        </a:tabLst>
                      </a:pPr>
                      <a:r>
                        <a:rPr sz="1450" spc="-5" dirty="0">
                          <a:latin typeface="Calibri"/>
                          <a:cs typeface="Calibri"/>
                        </a:rPr>
                        <a:t>Participants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carry out </a:t>
                      </a:r>
                      <a:r>
                        <a:rPr sz="1450" spc="-5" dirty="0">
                          <a:latin typeface="Calibri"/>
                          <a:cs typeface="Calibri"/>
                        </a:rPr>
                        <a:t>simple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450" spc="-5" dirty="0">
                          <a:latin typeface="Calibri"/>
                          <a:cs typeface="Calibri"/>
                        </a:rPr>
                        <a:t>choice 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reaction </a:t>
                      </a:r>
                      <a:r>
                        <a:rPr sz="1450" spc="-10" dirty="0">
                          <a:latin typeface="Calibri"/>
                          <a:cs typeface="Calibri"/>
                        </a:rPr>
                        <a:t>test </a:t>
                      </a:r>
                      <a:r>
                        <a:rPr sz="1450" spc="-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450" b="1" spc="-5" dirty="0">
                          <a:latin typeface="Calibri"/>
                          <a:cs typeface="Calibri"/>
                        </a:rPr>
                        <a:t>SRT </a:t>
                      </a:r>
                      <a:r>
                        <a:rPr sz="1450" b="1" spc="5" dirty="0">
                          <a:latin typeface="Calibri"/>
                          <a:cs typeface="Calibri"/>
                        </a:rPr>
                        <a:t>&amp; </a:t>
                      </a:r>
                      <a:r>
                        <a:rPr sz="1450" b="1" spc="-5" dirty="0">
                          <a:latin typeface="Calibri"/>
                          <a:cs typeface="Calibri"/>
                        </a:rPr>
                        <a:t>CRT</a:t>
                      </a:r>
                      <a:r>
                        <a:rPr sz="1450" spc="-5" dirty="0">
                          <a:latin typeface="Calibri"/>
                          <a:cs typeface="Calibri"/>
                        </a:rPr>
                        <a:t>) (Figure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1) while wearing  a </a:t>
                      </a:r>
                      <a:r>
                        <a:rPr sz="1450" spc="-5" dirty="0">
                          <a:latin typeface="Calibri"/>
                          <a:cs typeface="Calibri"/>
                        </a:rPr>
                        <a:t>cap containing sensors from Functional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Near  </a:t>
                      </a:r>
                      <a:r>
                        <a:rPr sz="1450" spc="-10" dirty="0">
                          <a:latin typeface="Calibri"/>
                          <a:cs typeface="Calibri"/>
                        </a:rPr>
                        <a:t>Infra-Red </a:t>
                      </a:r>
                      <a:r>
                        <a:rPr sz="1450" spc="-5" dirty="0">
                          <a:latin typeface="Calibri"/>
                          <a:cs typeface="Calibri"/>
                        </a:rPr>
                        <a:t>Spectroscopy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450" b="1" dirty="0">
                          <a:latin typeface="Calibri"/>
                          <a:cs typeface="Calibri"/>
                        </a:rPr>
                        <a:t>fNIRS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) </a:t>
                      </a:r>
                      <a:r>
                        <a:rPr sz="1450" spc="-5" dirty="0">
                          <a:latin typeface="Calibri"/>
                          <a:cs typeface="Calibri"/>
                        </a:rPr>
                        <a:t>(Figure</a:t>
                      </a:r>
                      <a:r>
                        <a:rPr sz="145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2).</a:t>
                      </a:r>
                      <a:endParaRPr sz="14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Calibri"/>
                        <a:buAutoNum type="arabicParenR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Calibri"/>
                        <a:buAutoNum type="arabicParenR"/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560195" marR="800100">
                        <a:lnSpc>
                          <a:spcPct val="100699"/>
                        </a:lnSpc>
                        <a:spcBef>
                          <a:spcPts val="5"/>
                        </a:spcBef>
                        <a:buAutoNum type="arabicParenR"/>
                        <a:tabLst>
                          <a:tab pos="1752600" algn="l"/>
                        </a:tabLst>
                      </a:pPr>
                      <a:r>
                        <a:rPr sz="1450" spc="-5" dirty="0">
                          <a:latin typeface="Calibri"/>
                          <a:cs typeface="Calibri"/>
                        </a:rPr>
                        <a:t>Participants are given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20 minutes of  </a:t>
                      </a:r>
                      <a:r>
                        <a:rPr sz="1450" spc="-5" dirty="0">
                          <a:latin typeface="Calibri"/>
                          <a:cs typeface="Calibri"/>
                        </a:rPr>
                        <a:t>active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450" spc="-5" dirty="0">
                          <a:latin typeface="Calibri"/>
                          <a:cs typeface="Calibri"/>
                        </a:rPr>
                        <a:t>non-active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(sham) tDCS </a:t>
                      </a:r>
                      <a:r>
                        <a:rPr sz="1450" spc="-5" dirty="0">
                          <a:latin typeface="Calibri"/>
                          <a:cs typeface="Calibri"/>
                        </a:rPr>
                        <a:t>(Figure</a:t>
                      </a:r>
                      <a:r>
                        <a:rPr sz="145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50" spc="-5" dirty="0">
                          <a:latin typeface="Calibri"/>
                          <a:cs typeface="Calibri"/>
                        </a:rPr>
                        <a:t>3).</a:t>
                      </a:r>
                      <a:endParaRPr sz="14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Calibri"/>
                        <a:buAutoNum type="arabicParenR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Calibri"/>
                        <a:buAutoNum type="arabicParenR"/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1565910" marR="497205">
                        <a:lnSpc>
                          <a:spcPct val="100699"/>
                        </a:lnSpc>
                        <a:buAutoNum type="arabicParenR"/>
                        <a:tabLst>
                          <a:tab pos="1758950" algn="l"/>
                        </a:tabLst>
                      </a:pPr>
                      <a:r>
                        <a:rPr sz="1450" spc="-5" dirty="0">
                          <a:latin typeface="Calibri"/>
                          <a:cs typeface="Calibri"/>
                        </a:rPr>
                        <a:t>Repeat simple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450" spc="-5" dirty="0">
                          <a:latin typeface="Calibri"/>
                          <a:cs typeface="Calibri"/>
                        </a:rPr>
                        <a:t>choice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reaction </a:t>
                      </a:r>
                      <a:r>
                        <a:rPr sz="1450" spc="-10" dirty="0">
                          <a:latin typeface="Calibri"/>
                          <a:cs typeface="Calibri"/>
                        </a:rPr>
                        <a:t>test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while  </a:t>
                      </a:r>
                      <a:r>
                        <a:rPr sz="1450" spc="-5" dirty="0">
                          <a:latin typeface="Calibri"/>
                          <a:cs typeface="Calibri"/>
                        </a:rPr>
                        <a:t>fNIRS 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device </a:t>
                      </a:r>
                      <a:r>
                        <a:rPr sz="1450" spc="-5" dirty="0">
                          <a:latin typeface="Calibri"/>
                          <a:cs typeface="Calibri"/>
                        </a:rPr>
                        <a:t>records brain</a:t>
                      </a:r>
                      <a:r>
                        <a:rPr sz="14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50" spc="-10" dirty="0">
                          <a:latin typeface="Calibri"/>
                          <a:cs typeface="Calibri"/>
                        </a:rPr>
                        <a:t>activity.</a:t>
                      </a:r>
                      <a:endParaRPr sz="145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lnL w="28575">
                      <a:solidFill>
                        <a:srgbClr val="EC7C30"/>
                      </a:solidFill>
                      <a:prstDash val="solid"/>
                    </a:lnL>
                    <a:lnR w="28575">
                      <a:solidFill>
                        <a:srgbClr val="EC7C30"/>
                      </a:solidFill>
                      <a:prstDash val="solid"/>
                    </a:lnR>
                    <a:lnB w="28575">
                      <a:solidFill>
                        <a:srgbClr val="EC7C3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" name="object 45"/>
          <p:cNvSpPr/>
          <p:nvPr/>
        </p:nvSpPr>
        <p:spPr>
          <a:xfrm>
            <a:off x="7120918" y="3576647"/>
            <a:ext cx="127484" cy="1335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876067" y="3443092"/>
            <a:ext cx="175122" cy="1620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323275" y="3586765"/>
            <a:ext cx="118378" cy="11736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07347" y="13000381"/>
            <a:ext cx="239395" cy="331470"/>
          </a:xfrm>
          <a:custGeom>
            <a:avLst/>
            <a:gdLst/>
            <a:ahLst/>
            <a:cxnLst/>
            <a:rect l="l" t="t" r="r" b="b"/>
            <a:pathLst>
              <a:path w="239395" h="331469">
                <a:moveTo>
                  <a:pt x="238780" y="211462"/>
                </a:moveTo>
                <a:lnTo>
                  <a:pt x="0" y="211462"/>
                </a:lnTo>
                <a:lnTo>
                  <a:pt x="119390" y="330852"/>
                </a:lnTo>
                <a:lnTo>
                  <a:pt x="238780" y="211462"/>
                </a:lnTo>
                <a:close/>
              </a:path>
              <a:path w="239395" h="331469">
                <a:moveTo>
                  <a:pt x="179085" y="0"/>
                </a:moveTo>
                <a:lnTo>
                  <a:pt x="59695" y="0"/>
                </a:lnTo>
                <a:lnTo>
                  <a:pt x="59695" y="211462"/>
                </a:lnTo>
                <a:lnTo>
                  <a:pt x="179085" y="211462"/>
                </a:lnTo>
                <a:lnTo>
                  <a:pt x="179085" y="0"/>
                </a:lnTo>
                <a:close/>
              </a:path>
            </a:pathLst>
          </a:custGeom>
          <a:solidFill>
            <a:srgbClr val="E0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07347" y="13000381"/>
            <a:ext cx="239395" cy="331470"/>
          </a:xfrm>
          <a:custGeom>
            <a:avLst/>
            <a:gdLst/>
            <a:ahLst/>
            <a:cxnLst/>
            <a:rect l="l" t="t" r="r" b="b"/>
            <a:pathLst>
              <a:path w="239395" h="331469">
                <a:moveTo>
                  <a:pt x="179085" y="0"/>
                </a:moveTo>
                <a:lnTo>
                  <a:pt x="179085" y="211462"/>
                </a:lnTo>
                <a:lnTo>
                  <a:pt x="238780" y="211462"/>
                </a:lnTo>
                <a:lnTo>
                  <a:pt x="119390" y="330852"/>
                </a:lnTo>
                <a:lnTo>
                  <a:pt x="0" y="211462"/>
                </a:lnTo>
                <a:lnTo>
                  <a:pt x="59695" y="211462"/>
                </a:lnTo>
                <a:lnTo>
                  <a:pt x="59695" y="0"/>
                </a:lnTo>
                <a:lnTo>
                  <a:pt x="179085" y="0"/>
                </a:lnTo>
                <a:close/>
              </a:path>
            </a:pathLst>
          </a:custGeom>
          <a:ln w="8094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48830" y="12016930"/>
            <a:ext cx="239395" cy="331470"/>
          </a:xfrm>
          <a:custGeom>
            <a:avLst/>
            <a:gdLst/>
            <a:ahLst/>
            <a:cxnLst/>
            <a:rect l="l" t="t" r="r" b="b"/>
            <a:pathLst>
              <a:path w="239395" h="331470">
                <a:moveTo>
                  <a:pt x="238780" y="211462"/>
                </a:moveTo>
                <a:lnTo>
                  <a:pt x="0" y="211462"/>
                </a:lnTo>
                <a:lnTo>
                  <a:pt x="119390" y="330852"/>
                </a:lnTo>
                <a:lnTo>
                  <a:pt x="238780" y="211462"/>
                </a:lnTo>
                <a:close/>
              </a:path>
              <a:path w="239395" h="331470">
                <a:moveTo>
                  <a:pt x="179085" y="0"/>
                </a:moveTo>
                <a:lnTo>
                  <a:pt x="59695" y="0"/>
                </a:lnTo>
                <a:lnTo>
                  <a:pt x="59695" y="211462"/>
                </a:lnTo>
                <a:lnTo>
                  <a:pt x="179085" y="211462"/>
                </a:lnTo>
                <a:lnTo>
                  <a:pt x="179085" y="0"/>
                </a:lnTo>
                <a:close/>
              </a:path>
            </a:pathLst>
          </a:custGeom>
          <a:solidFill>
            <a:srgbClr val="E0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248830" y="12016930"/>
            <a:ext cx="239395" cy="331470"/>
          </a:xfrm>
          <a:custGeom>
            <a:avLst/>
            <a:gdLst/>
            <a:ahLst/>
            <a:cxnLst/>
            <a:rect l="l" t="t" r="r" b="b"/>
            <a:pathLst>
              <a:path w="239395" h="331470">
                <a:moveTo>
                  <a:pt x="179085" y="0"/>
                </a:moveTo>
                <a:lnTo>
                  <a:pt x="179085" y="211462"/>
                </a:lnTo>
                <a:lnTo>
                  <a:pt x="238780" y="211462"/>
                </a:lnTo>
                <a:lnTo>
                  <a:pt x="119390" y="330852"/>
                </a:lnTo>
                <a:lnTo>
                  <a:pt x="0" y="211462"/>
                </a:lnTo>
                <a:lnTo>
                  <a:pt x="59695" y="211462"/>
                </a:lnTo>
                <a:lnTo>
                  <a:pt x="59695" y="0"/>
                </a:lnTo>
                <a:lnTo>
                  <a:pt x="179085" y="0"/>
                </a:lnTo>
                <a:close/>
              </a:path>
            </a:pathLst>
          </a:custGeom>
          <a:ln w="8094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248830" y="10647989"/>
            <a:ext cx="239395" cy="331470"/>
          </a:xfrm>
          <a:custGeom>
            <a:avLst/>
            <a:gdLst/>
            <a:ahLst/>
            <a:cxnLst/>
            <a:rect l="l" t="t" r="r" b="b"/>
            <a:pathLst>
              <a:path w="239395" h="331470">
                <a:moveTo>
                  <a:pt x="238780" y="211462"/>
                </a:moveTo>
                <a:lnTo>
                  <a:pt x="0" y="211462"/>
                </a:lnTo>
                <a:lnTo>
                  <a:pt x="119390" y="330852"/>
                </a:lnTo>
                <a:lnTo>
                  <a:pt x="238780" y="211462"/>
                </a:lnTo>
                <a:close/>
              </a:path>
              <a:path w="239395" h="331470">
                <a:moveTo>
                  <a:pt x="179085" y="0"/>
                </a:moveTo>
                <a:lnTo>
                  <a:pt x="59695" y="0"/>
                </a:lnTo>
                <a:lnTo>
                  <a:pt x="59695" y="211462"/>
                </a:lnTo>
                <a:lnTo>
                  <a:pt x="179085" y="211462"/>
                </a:lnTo>
                <a:lnTo>
                  <a:pt x="179085" y="0"/>
                </a:lnTo>
                <a:close/>
              </a:path>
            </a:pathLst>
          </a:custGeom>
          <a:solidFill>
            <a:srgbClr val="E0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248830" y="10647989"/>
            <a:ext cx="239395" cy="331470"/>
          </a:xfrm>
          <a:custGeom>
            <a:avLst/>
            <a:gdLst/>
            <a:ahLst/>
            <a:cxnLst/>
            <a:rect l="l" t="t" r="r" b="b"/>
            <a:pathLst>
              <a:path w="239395" h="331470">
                <a:moveTo>
                  <a:pt x="179085" y="0"/>
                </a:moveTo>
                <a:lnTo>
                  <a:pt x="179085" y="211462"/>
                </a:lnTo>
                <a:lnTo>
                  <a:pt x="238780" y="211462"/>
                </a:lnTo>
                <a:lnTo>
                  <a:pt x="119390" y="330852"/>
                </a:lnTo>
                <a:lnTo>
                  <a:pt x="0" y="211462"/>
                </a:lnTo>
                <a:lnTo>
                  <a:pt x="59695" y="211462"/>
                </a:lnTo>
                <a:lnTo>
                  <a:pt x="59695" y="0"/>
                </a:lnTo>
                <a:lnTo>
                  <a:pt x="179085" y="0"/>
                </a:lnTo>
                <a:close/>
              </a:path>
            </a:pathLst>
          </a:custGeom>
          <a:ln w="8094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6677195" y="336923"/>
            <a:ext cx="3189135" cy="15409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3860" y="50588"/>
            <a:ext cx="4448803" cy="13193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9341" y="1375011"/>
            <a:ext cx="4175622" cy="95208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291325" y="9471287"/>
            <a:ext cx="239395" cy="331470"/>
          </a:xfrm>
          <a:custGeom>
            <a:avLst/>
            <a:gdLst/>
            <a:ahLst/>
            <a:cxnLst/>
            <a:rect l="l" t="t" r="r" b="b"/>
            <a:pathLst>
              <a:path w="239395" h="331470">
                <a:moveTo>
                  <a:pt x="238780" y="211462"/>
                </a:moveTo>
                <a:lnTo>
                  <a:pt x="0" y="211462"/>
                </a:lnTo>
                <a:lnTo>
                  <a:pt x="119390" y="330852"/>
                </a:lnTo>
                <a:lnTo>
                  <a:pt x="238780" y="211462"/>
                </a:lnTo>
                <a:close/>
              </a:path>
              <a:path w="239395" h="331470">
                <a:moveTo>
                  <a:pt x="179085" y="0"/>
                </a:moveTo>
                <a:lnTo>
                  <a:pt x="59695" y="0"/>
                </a:lnTo>
                <a:lnTo>
                  <a:pt x="59695" y="211462"/>
                </a:lnTo>
                <a:lnTo>
                  <a:pt x="179085" y="211462"/>
                </a:lnTo>
                <a:lnTo>
                  <a:pt x="179085" y="0"/>
                </a:lnTo>
                <a:close/>
              </a:path>
            </a:pathLst>
          </a:custGeom>
          <a:solidFill>
            <a:srgbClr val="E0B4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291325" y="9471287"/>
            <a:ext cx="239395" cy="331470"/>
          </a:xfrm>
          <a:custGeom>
            <a:avLst/>
            <a:gdLst/>
            <a:ahLst/>
            <a:cxnLst/>
            <a:rect l="l" t="t" r="r" b="b"/>
            <a:pathLst>
              <a:path w="239395" h="331470">
                <a:moveTo>
                  <a:pt x="179085" y="0"/>
                </a:moveTo>
                <a:lnTo>
                  <a:pt x="179085" y="211462"/>
                </a:lnTo>
                <a:lnTo>
                  <a:pt x="238780" y="211462"/>
                </a:lnTo>
                <a:lnTo>
                  <a:pt x="119390" y="330852"/>
                </a:lnTo>
                <a:lnTo>
                  <a:pt x="0" y="211462"/>
                </a:lnTo>
                <a:lnTo>
                  <a:pt x="59695" y="211462"/>
                </a:lnTo>
                <a:lnTo>
                  <a:pt x="59695" y="0"/>
                </a:lnTo>
                <a:lnTo>
                  <a:pt x="179085" y="0"/>
                </a:lnTo>
                <a:close/>
              </a:path>
            </a:pathLst>
          </a:custGeom>
          <a:ln w="8094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384847" y="3001449"/>
            <a:ext cx="684530" cy="433070"/>
          </a:xfrm>
          <a:custGeom>
            <a:avLst/>
            <a:gdLst/>
            <a:ahLst/>
            <a:cxnLst/>
            <a:rect l="l" t="t" r="r" b="b"/>
            <a:pathLst>
              <a:path w="684529" h="433070">
                <a:moveTo>
                  <a:pt x="0" y="72173"/>
                </a:moveTo>
                <a:lnTo>
                  <a:pt x="5668" y="44071"/>
                </a:lnTo>
                <a:lnTo>
                  <a:pt x="21131" y="21131"/>
                </a:lnTo>
                <a:lnTo>
                  <a:pt x="44071" y="5668"/>
                </a:lnTo>
                <a:lnTo>
                  <a:pt x="72173" y="0"/>
                </a:lnTo>
                <a:lnTo>
                  <a:pt x="611790" y="0"/>
                </a:lnTo>
                <a:lnTo>
                  <a:pt x="639892" y="5668"/>
                </a:lnTo>
                <a:lnTo>
                  <a:pt x="662832" y="21131"/>
                </a:lnTo>
                <a:lnTo>
                  <a:pt x="678295" y="44071"/>
                </a:lnTo>
                <a:lnTo>
                  <a:pt x="683964" y="72173"/>
                </a:lnTo>
                <a:lnTo>
                  <a:pt x="683964" y="360868"/>
                </a:lnTo>
                <a:lnTo>
                  <a:pt x="678295" y="388970"/>
                </a:lnTo>
                <a:lnTo>
                  <a:pt x="662832" y="411911"/>
                </a:lnTo>
                <a:lnTo>
                  <a:pt x="639892" y="427373"/>
                </a:lnTo>
                <a:lnTo>
                  <a:pt x="611790" y="433042"/>
                </a:lnTo>
                <a:lnTo>
                  <a:pt x="72173" y="433042"/>
                </a:lnTo>
                <a:lnTo>
                  <a:pt x="44071" y="427373"/>
                </a:lnTo>
                <a:lnTo>
                  <a:pt x="21131" y="411911"/>
                </a:lnTo>
                <a:lnTo>
                  <a:pt x="5668" y="388970"/>
                </a:lnTo>
                <a:lnTo>
                  <a:pt x="0" y="360868"/>
                </a:lnTo>
                <a:lnTo>
                  <a:pt x="0" y="72173"/>
                </a:lnTo>
                <a:close/>
              </a:path>
            </a:pathLst>
          </a:custGeom>
          <a:ln w="19223">
            <a:solidFill>
              <a:srgbClr val="4A4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627169" y="3437021"/>
            <a:ext cx="160873" cy="16390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497661" y="3575636"/>
            <a:ext cx="457834" cy="59055"/>
          </a:xfrm>
          <a:custGeom>
            <a:avLst/>
            <a:gdLst/>
            <a:ahLst/>
            <a:cxnLst/>
            <a:rect l="l" t="t" r="r" b="b"/>
            <a:pathLst>
              <a:path w="457834" h="59054">
                <a:moveTo>
                  <a:pt x="452940" y="0"/>
                </a:moveTo>
                <a:lnTo>
                  <a:pt x="4384" y="0"/>
                </a:lnTo>
                <a:lnTo>
                  <a:pt x="0" y="4384"/>
                </a:lnTo>
                <a:lnTo>
                  <a:pt x="0" y="54298"/>
                </a:lnTo>
                <a:lnTo>
                  <a:pt x="4384" y="58683"/>
                </a:lnTo>
                <a:lnTo>
                  <a:pt x="452940" y="58683"/>
                </a:lnTo>
                <a:lnTo>
                  <a:pt x="457325" y="54298"/>
                </a:lnTo>
                <a:lnTo>
                  <a:pt x="457325" y="4384"/>
                </a:lnTo>
                <a:lnTo>
                  <a:pt x="4529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497661" y="3575636"/>
            <a:ext cx="457834" cy="59055"/>
          </a:xfrm>
          <a:custGeom>
            <a:avLst/>
            <a:gdLst/>
            <a:ahLst/>
            <a:cxnLst/>
            <a:rect l="l" t="t" r="r" b="b"/>
            <a:pathLst>
              <a:path w="457834" h="59054">
                <a:moveTo>
                  <a:pt x="0" y="48902"/>
                </a:moveTo>
                <a:lnTo>
                  <a:pt x="0" y="54298"/>
                </a:lnTo>
                <a:lnTo>
                  <a:pt x="4384" y="58683"/>
                </a:lnTo>
                <a:lnTo>
                  <a:pt x="9780" y="58683"/>
                </a:lnTo>
                <a:lnTo>
                  <a:pt x="447544" y="58683"/>
                </a:lnTo>
                <a:lnTo>
                  <a:pt x="452940" y="58683"/>
                </a:lnTo>
                <a:lnTo>
                  <a:pt x="457325" y="54298"/>
                </a:lnTo>
                <a:lnTo>
                  <a:pt x="457325" y="48902"/>
                </a:lnTo>
                <a:lnTo>
                  <a:pt x="457325" y="9780"/>
                </a:lnTo>
                <a:lnTo>
                  <a:pt x="457325" y="4384"/>
                </a:lnTo>
                <a:lnTo>
                  <a:pt x="452940" y="0"/>
                </a:lnTo>
                <a:lnTo>
                  <a:pt x="447544" y="0"/>
                </a:lnTo>
                <a:lnTo>
                  <a:pt x="9780" y="0"/>
                </a:lnTo>
                <a:lnTo>
                  <a:pt x="4384" y="0"/>
                </a:lnTo>
                <a:lnTo>
                  <a:pt x="0" y="4384"/>
                </a:lnTo>
                <a:lnTo>
                  <a:pt x="0" y="9780"/>
                </a:lnTo>
                <a:lnTo>
                  <a:pt x="0" y="48902"/>
                </a:lnTo>
                <a:close/>
              </a:path>
            </a:pathLst>
          </a:custGeom>
          <a:ln w="8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3065914" y="5665821"/>
            <a:ext cx="3060872" cy="219660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679782" y="4123009"/>
            <a:ext cx="818531" cy="102695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355787" y="8597108"/>
            <a:ext cx="4354830" cy="847090"/>
          </a:xfrm>
          <a:custGeom>
            <a:avLst/>
            <a:gdLst/>
            <a:ahLst/>
            <a:cxnLst/>
            <a:rect l="l" t="t" r="r" b="b"/>
            <a:pathLst>
              <a:path w="4354830" h="847090">
                <a:moveTo>
                  <a:pt x="0" y="134398"/>
                </a:moveTo>
                <a:lnTo>
                  <a:pt x="6854" y="91929"/>
                </a:lnTo>
                <a:lnTo>
                  <a:pt x="25939" y="55036"/>
                </a:lnTo>
                <a:lnTo>
                  <a:pt x="55036" y="25939"/>
                </a:lnTo>
                <a:lnTo>
                  <a:pt x="91929" y="6854"/>
                </a:lnTo>
                <a:lnTo>
                  <a:pt x="134398" y="0"/>
                </a:lnTo>
                <a:lnTo>
                  <a:pt x="4220309" y="0"/>
                </a:lnTo>
                <a:lnTo>
                  <a:pt x="4262778" y="6854"/>
                </a:lnTo>
                <a:lnTo>
                  <a:pt x="4299671" y="25939"/>
                </a:lnTo>
                <a:lnTo>
                  <a:pt x="4328768" y="55036"/>
                </a:lnTo>
                <a:lnTo>
                  <a:pt x="4347853" y="91929"/>
                </a:lnTo>
                <a:lnTo>
                  <a:pt x="4354708" y="134398"/>
                </a:lnTo>
                <a:lnTo>
                  <a:pt x="4354708" y="712462"/>
                </a:lnTo>
                <a:lnTo>
                  <a:pt x="4347853" y="754932"/>
                </a:lnTo>
                <a:lnTo>
                  <a:pt x="4328768" y="791824"/>
                </a:lnTo>
                <a:lnTo>
                  <a:pt x="4299671" y="820921"/>
                </a:lnTo>
                <a:lnTo>
                  <a:pt x="4262778" y="840006"/>
                </a:lnTo>
                <a:lnTo>
                  <a:pt x="4220309" y="846861"/>
                </a:lnTo>
                <a:lnTo>
                  <a:pt x="134398" y="846861"/>
                </a:lnTo>
                <a:lnTo>
                  <a:pt x="91929" y="840006"/>
                </a:lnTo>
                <a:lnTo>
                  <a:pt x="55036" y="820921"/>
                </a:lnTo>
                <a:lnTo>
                  <a:pt x="25939" y="791824"/>
                </a:lnTo>
                <a:lnTo>
                  <a:pt x="6854" y="754932"/>
                </a:lnTo>
                <a:lnTo>
                  <a:pt x="0" y="712462"/>
                </a:lnTo>
                <a:lnTo>
                  <a:pt x="0" y="134398"/>
                </a:lnTo>
                <a:close/>
              </a:path>
            </a:pathLst>
          </a:custGeom>
          <a:ln w="8094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666404" y="13362599"/>
            <a:ext cx="3740785" cy="515620"/>
          </a:xfrm>
          <a:custGeom>
            <a:avLst/>
            <a:gdLst/>
            <a:ahLst/>
            <a:cxnLst/>
            <a:rect l="l" t="t" r="r" b="b"/>
            <a:pathLst>
              <a:path w="3740785" h="515619">
                <a:moveTo>
                  <a:pt x="0" y="81743"/>
                </a:moveTo>
                <a:lnTo>
                  <a:pt x="6423" y="49926"/>
                </a:lnTo>
                <a:lnTo>
                  <a:pt x="23945" y="23943"/>
                </a:lnTo>
                <a:lnTo>
                  <a:pt x="49940" y="6424"/>
                </a:lnTo>
                <a:lnTo>
                  <a:pt x="81785" y="0"/>
                </a:lnTo>
                <a:lnTo>
                  <a:pt x="3658770" y="0"/>
                </a:lnTo>
                <a:lnTo>
                  <a:pt x="3690615" y="6424"/>
                </a:lnTo>
                <a:lnTo>
                  <a:pt x="3716611" y="23943"/>
                </a:lnTo>
                <a:lnTo>
                  <a:pt x="3734132" y="49926"/>
                </a:lnTo>
                <a:lnTo>
                  <a:pt x="3740556" y="81743"/>
                </a:lnTo>
                <a:lnTo>
                  <a:pt x="3740556" y="433253"/>
                </a:lnTo>
                <a:lnTo>
                  <a:pt x="3734132" y="465070"/>
                </a:lnTo>
                <a:lnTo>
                  <a:pt x="3716611" y="491053"/>
                </a:lnTo>
                <a:lnTo>
                  <a:pt x="3690615" y="508572"/>
                </a:lnTo>
                <a:lnTo>
                  <a:pt x="3658770" y="514996"/>
                </a:lnTo>
                <a:lnTo>
                  <a:pt x="81785" y="514996"/>
                </a:lnTo>
                <a:lnTo>
                  <a:pt x="49940" y="508572"/>
                </a:lnTo>
                <a:lnTo>
                  <a:pt x="23945" y="491053"/>
                </a:lnTo>
                <a:lnTo>
                  <a:pt x="6423" y="465070"/>
                </a:lnTo>
                <a:lnTo>
                  <a:pt x="0" y="433253"/>
                </a:lnTo>
                <a:lnTo>
                  <a:pt x="0" y="81743"/>
                </a:lnTo>
                <a:close/>
              </a:path>
            </a:pathLst>
          </a:custGeom>
          <a:ln w="8094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649203" y="12394324"/>
            <a:ext cx="3624579" cy="570230"/>
          </a:xfrm>
          <a:custGeom>
            <a:avLst/>
            <a:gdLst/>
            <a:ahLst/>
            <a:cxnLst/>
            <a:rect l="l" t="t" r="r" b="b"/>
            <a:pathLst>
              <a:path w="3624579" h="570229">
                <a:moveTo>
                  <a:pt x="0" y="90385"/>
                </a:moveTo>
                <a:lnTo>
                  <a:pt x="7103" y="55205"/>
                </a:lnTo>
                <a:lnTo>
                  <a:pt x="26474" y="26474"/>
                </a:lnTo>
                <a:lnTo>
                  <a:pt x="55205" y="7103"/>
                </a:lnTo>
                <a:lnTo>
                  <a:pt x="90385" y="0"/>
                </a:lnTo>
                <a:lnTo>
                  <a:pt x="3533815" y="0"/>
                </a:lnTo>
                <a:lnTo>
                  <a:pt x="3568996" y="7103"/>
                </a:lnTo>
                <a:lnTo>
                  <a:pt x="3597726" y="26474"/>
                </a:lnTo>
                <a:lnTo>
                  <a:pt x="3617098" y="55205"/>
                </a:lnTo>
                <a:lnTo>
                  <a:pt x="3624201" y="90385"/>
                </a:lnTo>
                <a:lnTo>
                  <a:pt x="3624201" y="479247"/>
                </a:lnTo>
                <a:lnTo>
                  <a:pt x="3617098" y="514427"/>
                </a:lnTo>
                <a:lnTo>
                  <a:pt x="3597726" y="543158"/>
                </a:lnTo>
                <a:lnTo>
                  <a:pt x="3568996" y="562529"/>
                </a:lnTo>
                <a:lnTo>
                  <a:pt x="3533815" y="569633"/>
                </a:lnTo>
                <a:lnTo>
                  <a:pt x="90385" y="569633"/>
                </a:lnTo>
                <a:lnTo>
                  <a:pt x="55205" y="562529"/>
                </a:lnTo>
                <a:lnTo>
                  <a:pt x="26474" y="543158"/>
                </a:lnTo>
                <a:lnTo>
                  <a:pt x="7103" y="514427"/>
                </a:lnTo>
                <a:lnTo>
                  <a:pt x="0" y="479247"/>
                </a:lnTo>
                <a:lnTo>
                  <a:pt x="0" y="90385"/>
                </a:lnTo>
                <a:close/>
              </a:path>
            </a:pathLst>
          </a:custGeom>
          <a:ln w="8094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620874" y="10995030"/>
            <a:ext cx="3884295" cy="998219"/>
          </a:xfrm>
          <a:custGeom>
            <a:avLst/>
            <a:gdLst/>
            <a:ahLst/>
            <a:cxnLst/>
            <a:rect l="l" t="t" r="r" b="b"/>
            <a:pathLst>
              <a:path w="3884295" h="998220">
                <a:moveTo>
                  <a:pt x="0" y="158343"/>
                </a:moveTo>
                <a:lnTo>
                  <a:pt x="8074" y="108301"/>
                </a:lnTo>
                <a:lnTo>
                  <a:pt x="30555" y="64834"/>
                </a:lnTo>
                <a:lnTo>
                  <a:pt x="64834" y="30555"/>
                </a:lnTo>
                <a:lnTo>
                  <a:pt x="108301" y="8074"/>
                </a:lnTo>
                <a:lnTo>
                  <a:pt x="158343" y="0"/>
                </a:lnTo>
                <a:lnTo>
                  <a:pt x="3725885" y="0"/>
                </a:lnTo>
                <a:lnTo>
                  <a:pt x="3775928" y="8074"/>
                </a:lnTo>
                <a:lnTo>
                  <a:pt x="3819394" y="30555"/>
                </a:lnTo>
                <a:lnTo>
                  <a:pt x="3853673" y="64834"/>
                </a:lnTo>
                <a:lnTo>
                  <a:pt x="3876155" y="108301"/>
                </a:lnTo>
                <a:lnTo>
                  <a:pt x="3884229" y="158343"/>
                </a:lnTo>
                <a:lnTo>
                  <a:pt x="3884229" y="839272"/>
                </a:lnTo>
                <a:lnTo>
                  <a:pt x="3876155" y="889315"/>
                </a:lnTo>
                <a:lnTo>
                  <a:pt x="3853673" y="932781"/>
                </a:lnTo>
                <a:lnTo>
                  <a:pt x="3819394" y="967060"/>
                </a:lnTo>
                <a:lnTo>
                  <a:pt x="3775928" y="989542"/>
                </a:lnTo>
                <a:lnTo>
                  <a:pt x="3725885" y="997616"/>
                </a:lnTo>
                <a:lnTo>
                  <a:pt x="158343" y="997616"/>
                </a:lnTo>
                <a:lnTo>
                  <a:pt x="108301" y="989542"/>
                </a:lnTo>
                <a:lnTo>
                  <a:pt x="64834" y="967060"/>
                </a:lnTo>
                <a:lnTo>
                  <a:pt x="30555" y="932781"/>
                </a:lnTo>
                <a:lnTo>
                  <a:pt x="8074" y="889315"/>
                </a:lnTo>
                <a:lnTo>
                  <a:pt x="0" y="839272"/>
                </a:lnTo>
                <a:lnTo>
                  <a:pt x="0" y="158343"/>
                </a:lnTo>
                <a:close/>
              </a:path>
            </a:pathLst>
          </a:custGeom>
          <a:ln w="8094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807266" y="10151205"/>
            <a:ext cx="290356" cy="25294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504384" y="10099578"/>
            <a:ext cx="291426" cy="30457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201501" y="10025726"/>
            <a:ext cx="291426" cy="37842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898619" y="10092504"/>
            <a:ext cx="291426" cy="31164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074376" y="10130986"/>
            <a:ext cx="290356" cy="27316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771494" y="10075295"/>
            <a:ext cx="290356" cy="32885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468612" y="10001444"/>
            <a:ext cx="291426" cy="40270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165729" y="10024723"/>
            <a:ext cx="291426" cy="37942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846726" y="10177511"/>
            <a:ext cx="214497" cy="22158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543843" y="10125910"/>
            <a:ext cx="215509" cy="27318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240961" y="10052050"/>
            <a:ext cx="215509" cy="34704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938078" y="10118828"/>
            <a:ext cx="215509" cy="28026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113836" y="10157275"/>
            <a:ext cx="214497" cy="241815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810954" y="10101627"/>
            <a:ext cx="214497" cy="29746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508071" y="10027767"/>
            <a:ext cx="215509" cy="37132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205189" y="10051038"/>
            <a:ext cx="215509" cy="348052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953974" y="10177511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306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953974" y="10151204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26306"/>
                </a:moveTo>
                <a:lnTo>
                  <a:pt x="0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934751" y="10203817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447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934751" y="10151204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447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651092" y="10125910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306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651092" y="10100616"/>
            <a:ext cx="0" cy="25400"/>
          </a:xfrm>
          <a:custGeom>
            <a:avLst/>
            <a:gdLst/>
            <a:ahLst/>
            <a:cxnLst/>
            <a:rect l="l" t="t" r="r" b="b"/>
            <a:pathLst>
              <a:path h="25400">
                <a:moveTo>
                  <a:pt x="0" y="25294"/>
                </a:moveTo>
                <a:lnTo>
                  <a:pt x="0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632880" y="10152216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435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632880" y="10100616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435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348210" y="10052050"/>
            <a:ext cx="0" cy="25400"/>
          </a:xfrm>
          <a:custGeom>
            <a:avLst/>
            <a:gdLst/>
            <a:ahLst/>
            <a:cxnLst/>
            <a:rect l="l" t="t" r="r" b="b"/>
            <a:pathLst>
              <a:path h="25400">
                <a:moveTo>
                  <a:pt x="0" y="0"/>
                </a:moveTo>
                <a:lnTo>
                  <a:pt x="0" y="25294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348210" y="10025743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26306"/>
                </a:moveTo>
                <a:lnTo>
                  <a:pt x="0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329998" y="10077344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435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329998" y="10025743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435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046339" y="10118828"/>
            <a:ext cx="0" cy="2667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0" y="0"/>
                </a:moveTo>
                <a:lnTo>
                  <a:pt x="0" y="26306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046339" y="10093533"/>
            <a:ext cx="0" cy="25400"/>
          </a:xfrm>
          <a:custGeom>
            <a:avLst/>
            <a:gdLst/>
            <a:ahLst/>
            <a:cxnLst/>
            <a:rect l="l" t="t" r="r" b="b"/>
            <a:pathLst>
              <a:path h="25400">
                <a:moveTo>
                  <a:pt x="0" y="25294"/>
                </a:moveTo>
                <a:lnTo>
                  <a:pt x="0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027115" y="10145134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435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027115" y="10093533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435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221085" y="10157275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0"/>
                </a:moveTo>
                <a:lnTo>
                  <a:pt x="0" y="28329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221085" y="10127933"/>
            <a:ext cx="0" cy="29845"/>
          </a:xfrm>
          <a:custGeom>
            <a:avLst/>
            <a:gdLst/>
            <a:ahLst/>
            <a:cxnLst/>
            <a:rect l="l" t="t" r="r" b="b"/>
            <a:pathLst>
              <a:path h="29845">
                <a:moveTo>
                  <a:pt x="0" y="29341"/>
                </a:moveTo>
                <a:lnTo>
                  <a:pt x="0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201861" y="10185605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447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201861" y="10127933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447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918202" y="10101627"/>
            <a:ext cx="0" cy="29845"/>
          </a:xfrm>
          <a:custGeom>
            <a:avLst/>
            <a:gdLst/>
            <a:ahLst/>
            <a:cxnLst/>
            <a:rect l="l" t="t" r="r" b="b"/>
            <a:pathLst>
              <a:path h="29845">
                <a:moveTo>
                  <a:pt x="0" y="0"/>
                </a:moveTo>
                <a:lnTo>
                  <a:pt x="0" y="29341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918202" y="10073297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28329"/>
                </a:moveTo>
                <a:lnTo>
                  <a:pt x="0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898979" y="10130969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447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898979" y="10073297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447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615320" y="10027767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0"/>
                </a:moveTo>
                <a:lnTo>
                  <a:pt x="0" y="28329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615320" y="9998425"/>
            <a:ext cx="0" cy="29845"/>
          </a:xfrm>
          <a:custGeom>
            <a:avLst/>
            <a:gdLst/>
            <a:ahLst/>
            <a:cxnLst/>
            <a:rect l="l" t="t" r="r" b="b"/>
            <a:pathLst>
              <a:path h="29845">
                <a:moveTo>
                  <a:pt x="0" y="29341"/>
                </a:moveTo>
                <a:lnTo>
                  <a:pt x="0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596097" y="10056097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447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596097" y="9998425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447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312437" y="10051038"/>
            <a:ext cx="0" cy="28575"/>
          </a:xfrm>
          <a:custGeom>
            <a:avLst/>
            <a:gdLst/>
            <a:ahLst/>
            <a:cxnLst/>
            <a:rect l="l" t="t" r="r" b="b"/>
            <a:pathLst>
              <a:path h="28575">
                <a:moveTo>
                  <a:pt x="0" y="0"/>
                </a:moveTo>
                <a:lnTo>
                  <a:pt x="0" y="28329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312437" y="10021696"/>
            <a:ext cx="0" cy="29845"/>
          </a:xfrm>
          <a:custGeom>
            <a:avLst/>
            <a:gdLst/>
            <a:ahLst/>
            <a:cxnLst/>
            <a:rect l="l" t="t" r="r" b="b"/>
            <a:pathLst>
              <a:path h="29845">
                <a:moveTo>
                  <a:pt x="0" y="29341"/>
                </a:moveTo>
                <a:lnTo>
                  <a:pt x="0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294225" y="10079368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435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294225" y="10021696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435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738465" y="10399091"/>
            <a:ext cx="2789555" cy="0"/>
          </a:xfrm>
          <a:custGeom>
            <a:avLst/>
            <a:gdLst/>
            <a:ahLst/>
            <a:cxnLst/>
            <a:rect l="l" t="t" r="r" b="b"/>
            <a:pathLst>
              <a:path w="2789554">
                <a:moveTo>
                  <a:pt x="0" y="0"/>
                </a:moveTo>
                <a:lnTo>
                  <a:pt x="2789481" y="0"/>
                </a:lnTo>
              </a:path>
            </a:pathLst>
          </a:custGeom>
          <a:ln w="809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654128" y="10852369"/>
            <a:ext cx="82966" cy="8296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051758" y="10852369"/>
            <a:ext cx="83977" cy="8296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829525" y="12570374"/>
            <a:ext cx="292421" cy="56255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232867" y="12327546"/>
            <a:ext cx="292421" cy="805378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934031" y="12211191"/>
            <a:ext cx="293425" cy="92173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097648" y="12580501"/>
            <a:ext cx="293425" cy="552424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543628" y="12518756"/>
            <a:ext cx="548617" cy="614168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500988" y="12298205"/>
            <a:ext cx="292421" cy="834719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9203165" y="12242557"/>
            <a:ext cx="292421" cy="890367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868985" y="12596680"/>
            <a:ext cx="216521" cy="530173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571161" y="12545079"/>
            <a:ext cx="216521" cy="581774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272326" y="12353853"/>
            <a:ext cx="216521" cy="773001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973491" y="12237498"/>
            <a:ext cx="217533" cy="889356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137107" y="12606798"/>
            <a:ext cx="217533" cy="520055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7839283" y="12548115"/>
            <a:ext cx="216521" cy="578739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540448" y="12324512"/>
            <a:ext cx="216521" cy="802342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9242624" y="12268863"/>
            <a:ext cx="216521" cy="857990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977246" y="12596680"/>
            <a:ext cx="0" cy="84455"/>
          </a:xfrm>
          <a:custGeom>
            <a:avLst/>
            <a:gdLst/>
            <a:ahLst/>
            <a:cxnLst/>
            <a:rect l="l" t="t" r="r" b="b"/>
            <a:pathLst>
              <a:path h="84454">
                <a:moveTo>
                  <a:pt x="0" y="0"/>
                </a:moveTo>
                <a:lnTo>
                  <a:pt x="0" y="83977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977246" y="12512702"/>
            <a:ext cx="0" cy="84455"/>
          </a:xfrm>
          <a:custGeom>
            <a:avLst/>
            <a:gdLst/>
            <a:ahLst/>
            <a:cxnLst/>
            <a:rect l="l" t="t" r="r" b="b"/>
            <a:pathLst>
              <a:path h="84454">
                <a:moveTo>
                  <a:pt x="0" y="83977"/>
                </a:moveTo>
                <a:lnTo>
                  <a:pt x="0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958022" y="12680658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447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958022" y="12512702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447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679422" y="12545079"/>
            <a:ext cx="0" cy="84455"/>
          </a:xfrm>
          <a:custGeom>
            <a:avLst/>
            <a:gdLst/>
            <a:ahLst/>
            <a:cxnLst/>
            <a:rect l="l" t="t" r="r" b="b"/>
            <a:pathLst>
              <a:path h="84454">
                <a:moveTo>
                  <a:pt x="0" y="0"/>
                </a:moveTo>
                <a:lnTo>
                  <a:pt x="0" y="83977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679422" y="12461102"/>
            <a:ext cx="0" cy="84455"/>
          </a:xfrm>
          <a:custGeom>
            <a:avLst/>
            <a:gdLst/>
            <a:ahLst/>
            <a:cxnLst/>
            <a:rect l="l" t="t" r="r" b="b"/>
            <a:pathLst>
              <a:path h="84454">
                <a:moveTo>
                  <a:pt x="0" y="83977"/>
                </a:moveTo>
                <a:lnTo>
                  <a:pt x="0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660199" y="12629057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435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660199" y="12461102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435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380586" y="12353853"/>
            <a:ext cx="0" cy="84455"/>
          </a:xfrm>
          <a:custGeom>
            <a:avLst/>
            <a:gdLst/>
            <a:ahLst/>
            <a:cxnLst/>
            <a:rect l="l" t="t" r="r" b="b"/>
            <a:pathLst>
              <a:path h="84454">
                <a:moveTo>
                  <a:pt x="0" y="0"/>
                </a:moveTo>
                <a:lnTo>
                  <a:pt x="0" y="83977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380586" y="12269875"/>
            <a:ext cx="0" cy="84455"/>
          </a:xfrm>
          <a:custGeom>
            <a:avLst/>
            <a:gdLst/>
            <a:ahLst/>
            <a:cxnLst/>
            <a:rect l="l" t="t" r="r" b="b"/>
            <a:pathLst>
              <a:path h="84454">
                <a:moveTo>
                  <a:pt x="0" y="83977"/>
                </a:moveTo>
                <a:lnTo>
                  <a:pt x="0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361363" y="12437831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447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361363" y="12269875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447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081751" y="12237498"/>
            <a:ext cx="0" cy="83185"/>
          </a:xfrm>
          <a:custGeom>
            <a:avLst/>
            <a:gdLst/>
            <a:ahLst/>
            <a:cxnLst/>
            <a:rect l="l" t="t" r="r" b="b"/>
            <a:pathLst>
              <a:path h="83184">
                <a:moveTo>
                  <a:pt x="0" y="0"/>
                </a:moveTo>
                <a:lnTo>
                  <a:pt x="0" y="82966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9081751" y="12153520"/>
            <a:ext cx="0" cy="84455"/>
          </a:xfrm>
          <a:custGeom>
            <a:avLst/>
            <a:gdLst/>
            <a:ahLst/>
            <a:cxnLst/>
            <a:rect l="l" t="t" r="r" b="b"/>
            <a:pathLst>
              <a:path h="84454">
                <a:moveTo>
                  <a:pt x="0" y="83977"/>
                </a:moveTo>
                <a:lnTo>
                  <a:pt x="0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9063539" y="12320464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435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9063539" y="12153520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435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245368" y="12606798"/>
            <a:ext cx="0" cy="83185"/>
          </a:xfrm>
          <a:custGeom>
            <a:avLst/>
            <a:gdLst/>
            <a:ahLst/>
            <a:cxnLst/>
            <a:rect l="l" t="t" r="r" b="b"/>
            <a:pathLst>
              <a:path h="83184">
                <a:moveTo>
                  <a:pt x="0" y="0"/>
                </a:moveTo>
                <a:lnTo>
                  <a:pt x="0" y="82966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245368" y="12523832"/>
            <a:ext cx="0" cy="83185"/>
          </a:xfrm>
          <a:custGeom>
            <a:avLst/>
            <a:gdLst/>
            <a:ahLst/>
            <a:cxnLst/>
            <a:rect l="l" t="t" r="r" b="b"/>
            <a:pathLst>
              <a:path h="83184">
                <a:moveTo>
                  <a:pt x="0" y="82966"/>
                </a:moveTo>
                <a:lnTo>
                  <a:pt x="0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227156" y="12689764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435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7227156" y="12523832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435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947544" y="12548115"/>
            <a:ext cx="0" cy="83185"/>
          </a:xfrm>
          <a:custGeom>
            <a:avLst/>
            <a:gdLst/>
            <a:ahLst/>
            <a:cxnLst/>
            <a:rect l="l" t="t" r="r" b="b"/>
            <a:pathLst>
              <a:path h="83184">
                <a:moveTo>
                  <a:pt x="0" y="0"/>
                </a:moveTo>
                <a:lnTo>
                  <a:pt x="0" y="82966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947544" y="12465149"/>
            <a:ext cx="0" cy="83185"/>
          </a:xfrm>
          <a:custGeom>
            <a:avLst/>
            <a:gdLst/>
            <a:ahLst/>
            <a:cxnLst/>
            <a:rect l="l" t="t" r="r" b="b"/>
            <a:pathLst>
              <a:path h="83184">
                <a:moveTo>
                  <a:pt x="0" y="82966"/>
                </a:moveTo>
                <a:lnTo>
                  <a:pt x="0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928320" y="12631081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447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928320" y="12465149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447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648709" y="12324512"/>
            <a:ext cx="0" cy="82550"/>
          </a:xfrm>
          <a:custGeom>
            <a:avLst/>
            <a:gdLst/>
            <a:ahLst/>
            <a:cxnLst/>
            <a:rect l="l" t="t" r="r" b="b"/>
            <a:pathLst>
              <a:path h="82550">
                <a:moveTo>
                  <a:pt x="0" y="0"/>
                </a:moveTo>
                <a:lnTo>
                  <a:pt x="0" y="81954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648709" y="12241545"/>
            <a:ext cx="0" cy="83185"/>
          </a:xfrm>
          <a:custGeom>
            <a:avLst/>
            <a:gdLst/>
            <a:ahLst/>
            <a:cxnLst/>
            <a:rect l="l" t="t" r="r" b="b"/>
            <a:pathLst>
              <a:path h="83184">
                <a:moveTo>
                  <a:pt x="0" y="82966"/>
                </a:moveTo>
                <a:lnTo>
                  <a:pt x="0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630497" y="12406465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435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630497" y="12241545"/>
            <a:ext cx="37465" cy="0"/>
          </a:xfrm>
          <a:custGeom>
            <a:avLst/>
            <a:gdLst/>
            <a:ahLst/>
            <a:cxnLst/>
            <a:rect l="l" t="t" r="r" b="b"/>
            <a:pathLst>
              <a:path w="37465">
                <a:moveTo>
                  <a:pt x="0" y="0"/>
                </a:moveTo>
                <a:lnTo>
                  <a:pt x="37435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9350885" y="12268863"/>
            <a:ext cx="0" cy="83185"/>
          </a:xfrm>
          <a:custGeom>
            <a:avLst/>
            <a:gdLst/>
            <a:ahLst/>
            <a:cxnLst/>
            <a:rect l="l" t="t" r="r" b="b"/>
            <a:pathLst>
              <a:path h="83184">
                <a:moveTo>
                  <a:pt x="0" y="0"/>
                </a:moveTo>
                <a:lnTo>
                  <a:pt x="0" y="82966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9350885" y="12185897"/>
            <a:ext cx="0" cy="83185"/>
          </a:xfrm>
          <a:custGeom>
            <a:avLst/>
            <a:gdLst/>
            <a:ahLst/>
            <a:cxnLst/>
            <a:rect l="l" t="t" r="r" b="b"/>
            <a:pathLst>
              <a:path h="83184">
                <a:moveTo>
                  <a:pt x="0" y="82966"/>
                </a:moveTo>
                <a:lnTo>
                  <a:pt x="0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9331662" y="12351829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447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9331662" y="12185897"/>
            <a:ext cx="38735" cy="0"/>
          </a:xfrm>
          <a:custGeom>
            <a:avLst/>
            <a:gdLst/>
            <a:ahLst/>
            <a:cxnLst/>
            <a:rect l="l" t="t" r="r" b="b"/>
            <a:pathLst>
              <a:path w="38734">
                <a:moveTo>
                  <a:pt x="0" y="0"/>
                </a:moveTo>
                <a:lnTo>
                  <a:pt x="38447" y="0"/>
                </a:lnTo>
              </a:path>
            </a:pathLst>
          </a:custGeom>
          <a:ln w="607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760724" y="13126854"/>
            <a:ext cx="2806700" cy="0"/>
          </a:xfrm>
          <a:custGeom>
            <a:avLst/>
            <a:gdLst/>
            <a:ahLst/>
            <a:cxnLst/>
            <a:rect l="l" t="t" r="r" b="b"/>
            <a:pathLst>
              <a:path w="2806700">
                <a:moveTo>
                  <a:pt x="0" y="0"/>
                </a:moveTo>
                <a:lnTo>
                  <a:pt x="2806682" y="0"/>
                </a:lnTo>
              </a:path>
            </a:pathLst>
          </a:custGeom>
          <a:ln w="809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571161" y="13528532"/>
            <a:ext cx="83977" cy="82966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8007239" y="13528532"/>
            <a:ext cx="83977" cy="82966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462395" y="11833291"/>
            <a:ext cx="1423035" cy="73025"/>
          </a:xfrm>
          <a:custGeom>
            <a:avLst/>
            <a:gdLst/>
            <a:ahLst/>
            <a:cxnLst/>
            <a:rect l="l" t="t" r="r" b="b"/>
            <a:pathLst>
              <a:path w="1423034" h="73025">
                <a:moveTo>
                  <a:pt x="0" y="72848"/>
                </a:moveTo>
                <a:lnTo>
                  <a:pt x="474" y="44498"/>
                </a:lnTo>
                <a:lnTo>
                  <a:pt x="1770" y="21342"/>
                </a:lnTo>
                <a:lnTo>
                  <a:pt x="3699" y="5726"/>
                </a:lnTo>
                <a:lnTo>
                  <a:pt x="6070" y="0"/>
                </a:lnTo>
                <a:lnTo>
                  <a:pt x="1416494" y="0"/>
                </a:lnTo>
                <a:lnTo>
                  <a:pt x="1418865" y="5726"/>
                </a:lnTo>
                <a:lnTo>
                  <a:pt x="1420794" y="21342"/>
                </a:lnTo>
                <a:lnTo>
                  <a:pt x="1422090" y="44498"/>
                </a:lnTo>
                <a:lnTo>
                  <a:pt x="1422564" y="72848"/>
                </a:lnTo>
              </a:path>
            </a:pathLst>
          </a:custGeom>
          <a:ln w="1922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254620" y="11972917"/>
            <a:ext cx="1269365" cy="313055"/>
          </a:xfrm>
          <a:custGeom>
            <a:avLst/>
            <a:gdLst/>
            <a:ahLst/>
            <a:cxnLst/>
            <a:rect l="l" t="t" r="r" b="b"/>
            <a:pathLst>
              <a:path w="1269365" h="313054">
                <a:moveTo>
                  <a:pt x="0" y="312640"/>
                </a:moveTo>
                <a:lnTo>
                  <a:pt x="2043" y="251791"/>
                </a:lnTo>
                <a:lnTo>
                  <a:pt x="7619" y="202103"/>
                </a:lnTo>
                <a:lnTo>
                  <a:pt x="15899" y="168603"/>
                </a:lnTo>
                <a:lnTo>
                  <a:pt x="26053" y="156320"/>
                </a:lnTo>
                <a:lnTo>
                  <a:pt x="608333" y="156320"/>
                </a:lnTo>
                <a:lnTo>
                  <a:pt x="618487" y="144036"/>
                </a:lnTo>
                <a:lnTo>
                  <a:pt x="626767" y="110537"/>
                </a:lnTo>
                <a:lnTo>
                  <a:pt x="632343" y="60849"/>
                </a:lnTo>
                <a:lnTo>
                  <a:pt x="634387" y="0"/>
                </a:lnTo>
                <a:lnTo>
                  <a:pt x="636430" y="60849"/>
                </a:lnTo>
                <a:lnTo>
                  <a:pt x="642007" y="110537"/>
                </a:lnTo>
                <a:lnTo>
                  <a:pt x="650287" y="144036"/>
                </a:lnTo>
                <a:lnTo>
                  <a:pt x="660440" y="156320"/>
                </a:lnTo>
                <a:lnTo>
                  <a:pt x="1242720" y="156320"/>
                </a:lnTo>
                <a:lnTo>
                  <a:pt x="1252874" y="168603"/>
                </a:lnTo>
                <a:lnTo>
                  <a:pt x="1261154" y="202103"/>
                </a:lnTo>
                <a:lnTo>
                  <a:pt x="1266730" y="251791"/>
                </a:lnTo>
                <a:lnTo>
                  <a:pt x="1268774" y="312640"/>
                </a:lnTo>
              </a:path>
            </a:pathLst>
          </a:custGeom>
          <a:ln w="1922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501708" y="3156927"/>
            <a:ext cx="480059" cy="115570"/>
          </a:xfrm>
          <a:custGeom>
            <a:avLst/>
            <a:gdLst/>
            <a:ahLst/>
            <a:cxnLst/>
            <a:rect l="l" t="t" r="r" b="b"/>
            <a:pathLst>
              <a:path w="480059" h="115570">
                <a:moveTo>
                  <a:pt x="364494" y="76886"/>
                </a:moveTo>
                <a:lnTo>
                  <a:pt x="364494" y="115343"/>
                </a:lnTo>
                <a:lnTo>
                  <a:pt x="441389" y="76895"/>
                </a:lnTo>
                <a:lnTo>
                  <a:pt x="364494" y="76886"/>
                </a:lnTo>
                <a:close/>
              </a:path>
              <a:path w="480059" h="115570">
                <a:moveTo>
                  <a:pt x="364494" y="38439"/>
                </a:moveTo>
                <a:lnTo>
                  <a:pt x="364494" y="76886"/>
                </a:lnTo>
                <a:lnTo>
                  <a:pt x="383718" y="76895"/>
                </a:lnTo>
                <a:lnTo>
                  <a:pt x="383718" y="38447"/>
                </a:lnTo>
                <a:lnTo>
                  <a:pt x="364494" y="38439"/>
                </a:lnTo>
                <a:close/>
              </a:path>
              <a:path w="480059" h="115570">
                <a:moveTo>
                  <a:pt x="364494" y="0"/>
                </a:moveTo>
                <a:lnTo>
                  <a:pt x="364494" y="38439"/>
                </a:lnTo>
                <a:lnTo>
                  <a:pt x="383718" y="38447"/>
                </a:lnTo>
                <a:lnTo>
                  <a:pt x="383718" y="76895"/>
                </a:lnTo>
                <a:lnTo>
                  <a:pt x="441406" y="76886"/>
                </a:lnTo>
                <a:lnTo>
                  <a:pt x="479837" y="57671"/>
                </a:lnTo>
                <a:lnTo>
                  <a:pt x="364494" y="0"/>
                </a:lnTo>
                <a:close/>
              </a:path>
              <a:path w="480059" h="115570">
                <a:moveTo>
                  <a:pt x="0" y="38279"/>
                </a:moveTo>
                <a:lnTo>
                  <a:pt x="0" y="76726"/>
                </a:lnTo>
                <a:lnTo>
                  <a:pt x="364494" y="76886"/>
                </a:lnTo>
                <a:lnTo>
                  <a:pt x="364494" y="38439"/>
                </a:lnTo>
                <a:lnTo>
                  <a:pt x="0" y="3827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655499" y="5518256"/>
            <a:ext cx="739612" cy="650538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8153948" y="5598187"/>
            <a:ext cx="3972560" cy="546735"/>
          </a:xfrm>
          <a:custGeom>
            <a:avLst/>
            <a:gdLst/>
            <a:ahLst/>
            <a:cxnLst/>
            <a:rect l="l" t="t" r="r" b="b"/>
            <a:pathLst>
              <a:path w="3972559" h="546735">
                <a:moveTo>
                  <a:pt x="0" y="86760"/>
                </a:moveTo>
                <a:lnTo>
                  <a:pt x="6809" y="52964"/>
                </a:lnTo>
                <a:lnTo>
                  <a:pt x="25389" y="25389"/>
                </a:lnTo>
                <a:lnTo>
                  <a:pt x="52964" y="6809"/>
                </a:lnTo>
                <a:lnTo>
                  <a:pt x="86760" y="0"/>
                </a:lnTo>
                <a:lnTo>
                  <a:pt x="3885494" y="0"/>
                </a:lnTo>
                <a:lnTo>
                  <a:pt x="3919254" y="6809"/>
                </a:lnTo>
                <a:lnTo>
                  <a:pt x="3946833" y="25389"/>
                </a:lnTo>
                <a:lnTo>
                  <a:pt x="3965433" y="52964"/>
                </a:lnTo>
                <a:lnTo>
                  <a:pt x="3972254" y="86760"/>
                </a:lnTo>
                <a:lnTo>
                  <a:pt x="3972254" y="459601"/>
                </a:lnTo>
                <a:lnTo>
                  <a:pt x="3965433" y="493362"/>
                </a:lnTo>
                <a:lnTo>
                  <a:pt x="3946833" y="520941"/>
                </a:lnTo>
                <a:lnTo>
                  <a:pt x="3919254" y="539540"/>
                </a:lnTo>
                <a:lnTo>
                  <a:pt x="3885494" y="546362"/>
                </a:lnTo>
                <a:lnTo>
                  <a:pt x="86760" y="546362"/>
                </a:lnTo>
                <a:lnTo>
                  <a:pt x="52964" y="539540"/>
                </a:lnTo>
                <a:lnTo>
                  <a:pt x="25389" y="520941"/>
                </a:lnTo>
                <a:lnTo>
                  <a:pt x="6809" y="493362"/>
                </a:lnTo>
                <a:lnTo>
                  <a:pt x="0" y="459601"/>
                </a:lnTo>
                <a:lnTo>
                  <a:pt x="0" y="86760"/>
                </a:lnTo>
                <a:close/>
              </a:path>
            </a:pathLst>
          </a:custGeom>
          <a:ln w="8094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8153948" y="2730798"/>
            <a:ext cx="3980815" cy="1344930"/>
          </a:xfrm>
          <a:custGeom>
            <a:avLst/>
            <a:gdLst/>
            <a:ahLst/>
            <a:cxnLst/>
            <a:rect l="l" t="t" r="r" b="b"/>
            <a:pathLst>
              <a:path w="3980815" h="1344929">
                <a:moveTo>
                  <a:pt x="0" y="213401"/>
                </a:moveTo>
                <a:lnTo>
                  <a:pt x="5635" y="164466"/>
                </a:lnTo>
                <a:lnTo>
                  <a:pt x="21687" y="119546"/>
                </a:lnTo>
                <a:lnTo>
                  <a:pt x="46877" y="79923"/>
                </a:lnTo>
                <a:lnTo>
                  <a:pt x="79923" y="46877"/>
                </a:lnTo>
                <a:lnTo>
                  <a:pt x="119546" y="21687"/>
                </a:lnTo>
                <a:lnTo>
                  <a:pt x="164466" y="5635"/>
                </a:lnTo>
                <a:lnTo>
                  <a:pt x="213401" y="0"/>
                </a:lnTo>
                <a:lnTo>
                  <a:pt x="3766947" y="0"/>
                </a:lnTo>
                <a:lnTo>
                  <a:pt x="3815882" y="5635"/>
                </a:lnTo>
                <a:lnTo>
                  <a:pt x="3860802" y="21687"/>
                </a:lnTo>
                <a:lnTo>
                  <a:pt x="3900425" y="46877"/>
                </a:lnTo>
                <a:lnTo>
                  <a:pt x="3933471" y="79923"/>
                </a:lnTo>
                <a:lnTo>
                  <a:pt x="3958661" y="119546"/>
                </a:lnTo>
                <a:lnTo>
                  <a:pt x="3974713" y="164466"/>
                </a:lnTo>
                <a:lnTo>
                  <a:pt x="3980348" y="213401"/>
                </a:lnTo>
                <a:lnTo>
                  <a:pt x="3980348" y="1131256"/>
                </a:lnTo>
                <a:lnTo>
                  <a:pt x="3974713" y="1180191"/>
                </a:lnTo>
                <a:lnTo>
                  <a:pt x="3958661" y="1225110"/>
                </a:lnTo>
                <a:lnTo>
                  <a:pt x="3933471" y="1264733"/>
                </a:lnTo>
                <a:lnTo>
                  <a:pt x="3900425" y="1297780"/>
                </a:lnTo>
                <a:lnTo>
                  <a:pt x="3860802" y="1322969"/>
                </a:lnTo>
                <a:lnTo>
                  <a:pt x="3815882" y="1339022"/>
                </a:lnTo>
                <a:lnTo>
                  <a:pt x="3766947" y="1344657"/>
                </a:lnTo>
                <a:lnTo>
                  <a:pt x="213401" y="1344657"/>
                </a:lnTo>
                <a:lnTo>
                  <a:pt x="164466" y="1339022"/>
                </a:lnTo>
                <a:lnTo>
                  <a:pt x="119546" y="1322969"/>
                </a:lnTo>
                <a:lnTo>
                  <a:pt x="79923" y="1297780"/>
                </a:lnTo>
                <a:lnTo>
                  <a:pt x="46877" y="1264733"/>
                </a:lnTo>
                <a:lnTo>
                  <a:pt x="21687" y="1225110"/>
                </a:lnTo>
                <a:lnTo>
                  <a:pt x="5635" y="1180191"/>
                </a:lnTo>
                <a:lnTo>
                  <a:pt x="0" y="1131256"/>
                </a:lnTo>
                <a:lnTo>
                  <a:pt x="0" y="213401"/>
                </a:lnTo>
                <a:close/>
              </a:path>
            </a:pathLst>
          </a:custGeom>
          <a:ln w="8094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153948" y="4472074"/>
            <a:ext cx="3980815" cy="626745"/>
          </a:xfrm>
          <a:custGeom>
            <a:avLst/>
            <a:gdLst/>
            <a:ahLst/>
            <a:cxnLst/>
            <a:rect l="l" t="t" r="r" b="b"/>
            <a:pathLst>
              <a:path w="3980815" h="626745">
                <a:moveTo>
                  <a:pt x="0" y="99407"/>
                </a:moveTo>
                <a:lnTo>
                  <a:pt x="7813" y="60718"/>
                </a:lnTo>
                <a:lnTo>
                  <a:pt x="29120" y="29120"/>
                </a:lnTo>
                <a:lnTo>
                  <a:pt x="60718" y="7813"/>
                </a:lnTo>
                <a:lnTo>
                  <a:pt x="99407" y="0"/>
                </a:lnTo>
                <a:lnTo>
                  <a:pt x="3880941" y="0"/>
                </a:lnTo>
                <a:lnTo>
                  <a:pt x="3919630" y="7813"/>
                </a:lnTo>
                <a:lnTo>
                  <a:pt x="3951228" y="29120"/>
                </a:lnTo>
                <a:lnTo>
                  <a:pt x="3972535" y="60718"/>
                </a:lnTo>
                <a:lnTo>
                  <a:pt x="3980348" y="99407"/>
                </a:lnTo>
                <a:lnTo>
                  <a:pt x="3980348" y="526885"/>
                </a:lnTo>
                <a:lnTo>
                  <a:pt x="3972535" y="565574"/>
                </a:lnTo>
                <a:lnTo>
                  <a:pt x="3951228" y="597172"/>
                </a:lnTo>
                <a:lnTo>
                  <a:pt x="3919630" y="618479"/>
                </a:lnTo>
                <a:lnTo>
                  <a:pt x="3880941" y="626292"/>
                </a:lnTo>
                <a:lnTo>
                  <a:pt x="99407" y="626292"/>
                </a:lnTo>
                <a:lnTo>
                  <a:pt x="60718" y="618479"/>
                </a:lnTo>
                <a:lnTo>
                  <a:pt x="29120" y="597172"/>
                </a:lnTo>
                <a:lnTo>
                  <a:pt x="7813" y="565574"/>
                </a:lnTo>
                <a:lnTo>
                  <a:pt x="0" y="526885"/>
                </a:lnTo>
                <a:lnTo>
                  <a:pt x="0" y="99407"/>
                </a:lnTo>
                <a:close/>
              </a:path>
            </a:pathLst>
          </a:custGeom>
          <a:ln w="8094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821937" y="11976965"/>
            <a:ext cx="1290320" cy="581025"/>
          </a:xfrm>
          <a:custGeom>
            <a:avLst/>
            <a:gdLst/>
            <a:ahLst/>
            <a:cxnLst/>
            <a:rect l="l" t="t" r="r" b="b"/>
            <a:pathLst>
              <a:path w="1290320" h="581025">
                <a:moveTo>
                  <a:pt x="0" y="580762"/>
                </a:moveTo>
                <a:lnTo>
                  <a:pt x="1728" y="503569"/>
                </a:lnTo>
                <a:lnTo>
                  <a:pt x="6607" y="434204"/>
                </a:lnTo>
                <a:lnTo>
                  <a:pt x="14175" y="375434"/>
                </a:lnTo>
                <a:lnTo>
                  <a:pt x="23970" y="330028"/>
                </a:lnTo>
                <a:lnTo>
                  <a:pt x="48396" y="290381"/>
                </a:lnTo>
                <a:lnTo>
                  <a:pt x="593831" y="290381"/>
                </a:lnTo>
                <a:lnTo>
                  <a:pt x="606696" y="280008"/>
                </a:lnTo>
                <a:lnTo>
                  <a:pt x="628052" y="205328"/>
                </a:lnTo>
                <a:lnTo>
                  <a:pt x="635620" y="146558"/>
                </a:lnTo>
                <a:lnTo>
                  <a:pt x="640499" y="77192"/>
                </a:lnTo>
                <a:lnTo>
                  <a:pt x="642228" y="0"/>
                </a:lnTo>
                <a:lnTo>
                  <a:pt x="643957" y="77192"/>
                </a:lnTo>
                <a:lnTo>
                  <a:pt x="648836" y="146558"/>
                </a:lnTo>
                <a:lnTo>
                  <a:pt x="656403" y="205328"/>
                </a:lnTo>
                <a:lnTo>
                  <a:pt x="666198" y="250734"/>
                </a:lnTo>
                <a:lnTo>
                  <a:pt x="690625" y="290381"/>
                </a:lnTo>
                <a:lnTo>
                  <a:pt x="1241624" y="290381"/>
                </a:lnTo>
                <a:lnTo>
                  <a:pt x="1254490" y="300754"/>
                </a:lnTo>
                <a:lnTo>
                  <a:pt x="1266051" y="330028"/>
                </a:lnTo>
                <a:lnTo>
                  <a:pt x="1275846" y="375434"/>
                </a:lnTo>
                <a:lnTo>
                  <a:pt x="1283413" y="434204"/>
                </a:lnTo>
                <a:lnTo>
                  <a:pt x="1288292" y="503569"/>
                </a:lnTo>
                <a:lnTo>
                  <a:pt x="1290021" y="580762"/>
                </a:lnTo>
              </a:path>
            </a:pathLst>
          </a:custGeom>
          <a:ln w="1922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873830" y="9902812"/>
            <a:ext cx="611505" cy="262255"/>
          </a:xfrm>
          <a:custGeom>
            <a:avLst/>
            <a:gdLst/>
            <a:ahLst/>
            <a:cxnLst/>
            <a:rect l="l" t="t" r="r" b="b"/>
            <a:pathLst>
              <a:path w="611504" h="262254">
                <a:moveTo>
                  <a:pt x="0" y="262051"/>
                </a:moveTo>
                <a:lnTo>
                  <a:pt x="1113" y="179206"/>
                </a:lnTo>
                <a:lnTo>
                  <a:pt x="4214" y="107269"/>
                </a:lnTo>
                <a:lnTo>
                  <a:pt x="8942" y="50548"/>
                </a:lnTo>
                <a:lnTo>
                  <a:pt x="21837" y="0"/>
                </a:lnTo>
                <a:lnTo>
                  <a:pt x="589278" y="0"/>
                </a:lnTo>
                <a:lnTo>
                  <a:pt x="596179" y="13355"/>
                </a:lnTo>
                <a:lnTo>
                  <a:pt x="602173" y="50548"/>
                </a:lnTo>
                <a:lnTo>
                  <a:pt x="606901" y="107269"/>
                </a:lnTo>
                <a:lnTo>
                  <a:pt x="610002" y="179206"/>
                </a:lnTo>
                <a:lnTo>
                  <a:pt x="611116" y="262051"/>
                </a:lnTo>
              </a:path>
            </a:pathLst>
          </a:custGeom>
          <a:ln w="1922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6649881" y="2792878"/>
            <a:ext cx="3115272" cy="2012397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48385" y="8671979"/>
            <a:ext cx="592904" cy="670811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03858" y="11189461"/>
            <a:ext cx="480059" cy="115570"/>
          </a:xfrm>
          <a:custGeom>
            <a:avLst/>
            <a:gdLst/>
            <a:ahLst/>
            <a:cxnLst/>
            <a:rect l="l" t="t" r="r" b="b"/>
            <a:pathLst>
              <a:path w="480059" h="115570">
                <a:moveTo>
                  <a:pt x="364502" y="76886"/>
                </a:moveTo>
                <a:lnTo>
                  <a:pt x="364502" y="115343"/>
                </a:lnTo>
                <a:lnTo>
                  <a:pt x="441398" y="76895"/>
                </a:lnTo>
                <a:lnTo>
                  <a:pt x="364502" y="76886"/>
                </a:lnTo>
                <a:close/>
              </a:path>
              <a:path w="480059" h="115570">
                <a:moveTo>
                  <a:pt x="364502" y="38439"/>
                </a:moveTo>
                <a:lnTo>
                  <a:pt x="364502" y="76886"/>
                </a:lnTo>
                <a:lnTo>
                  <a:pt x="383726" y="76895"/>
                </a:lnTo>
                <a:lnTo>
                  <a:pt x="383726" y="38447"/>
                </a:lnTo>
                <a:lnTo>
                  <a:pt x="364502" y="38439"/>
                </a:lnTo>
                <a:close/>
              </a:path>
              <a:path w="480059" h="115570">
                <a:moveTo>
                  <a:pt x="364502" y="0"/>
                </a:moveTo>
                <a:lnTo>
                  <a:pt x="364502" y="38439"/>
                </a:lnTo>
                <a:lnTo>
                  <a:pt x="383726" y="38447"/>
                </a:lnTo>
                <a:lnTo>
                  <a:pt x="383726" y="76895"/>
                </a:lnTo>
                <a:lnTo>
                  <a:pt x="441415" y="76886"/>
                </a:lnTo>
                <a:lnTo>
                  <a:pt x="479845" y="57671"/>
                </a:lnTo>
                <a:lnTo>
                  <a:pt x="364502" y="0"/>
                </a:lnTo>
                <a:close/>
              </a:path>
              <a:path w="480059" h="115570">
                <a:moveTo>
                  <a:pt x="16" y="38279"/>
                </a:moveTo>
                <a:lnTo>
                  <a:pt x="0" y="76726"/>
                </a:lnTo>
                <a:lnTo>
                  <a:pt x="364502" y="76886"/>
                </a:lnTo>
                <a:lnTo>
                  <a:pt x="364502" y="38439"/>
                </a:lnTo>
                <a:lnTo>
                  <a:pt x="16" y="3827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870132" y="9678703"/>
            <a:ext cx="403700" cy="937921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63395" y="9635196"/>
            <a:ext cx="394594" cy="1012793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41136" y="12136320"/>
            <a:ext cx="859002" cy="756462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98136" y="11042078"/>
            <a:ext cx="666115" cy="393700"/>
          </a:xfrm>
          <a:custGeom>
            <a:avLst/>
            <a:gdLst/>
            <a:ahLst/>
            <a:cxnLst/>
            <a:rect l="l" t="t" r="r" b="b"/>
            <a:pathLst>
              <a:path w="666115" h="393700">
                <a:moveTo>
                  <a:pt x="0" y="65597"/>
                </a:moveTo>
                <a:lnTo>
                  <a:pt x="5154" y="40052"/>
                </a:lnTo>
                <a:lnTo>
                  <a:pt x="19212" y="19202"/>
                </a:lnTo>
                <a:lnTo>
                  <a:pt x="40062" y="5151"/>
                </a:lnTo>
                <a:lnTo>
                  <a:pt x="65597" y="0"/>
                </a:lnTo>
                <a:lnTo>
                  <a:pt x="600155" y="0"/>
                </a:lnTo>
                <a:lnTo>
                  <a:pt x="625699" y="5151"/>
                </a:lnTo>
                <a:lnTo>
                  <a:pt x="646549" y="19202"/>
                </a:lnTo>
                <a:lnTo>
                  <a:pt x="660601" y="40052"/>
                </a:lnTo>
                <a:lnTo>
                  <a:pt x="665752" y="65597"/>
                </a:lnTo>
                <a:lnTo>
                  <a:pt x="665752" y="327985"/>
                </a:lnTo>
                <a:lnTo>
                  <a:pt x="660601" y="353530"/>
                </a:lnTo>
                <a:lnTo>
                  <a:pt x="646549" y="374380"/>
                </a:lnTo>
                <a:lnTo>
                  <a:pt x="625699" y="388431"/>
                </a:lnTo>
                <a:lnTo>
                  <a:pt x="600155" y="393583"/>
                </a:lnTo>
                <a:lnTo>
                  <a:pt x="65597" y="393583"/>
                </a:lnTo>
                <a:lnTo>
                  <a:pt x="40062" y="388431"/>
                </a:lnTo>
                <a:lnTo>
                  <a:pt x="19212" y="374380"/>
                </a:lnTo>
                <a:lnTo>
                  <a:pt x="5154" y="353530"/>
                </a:lnTo>
                <a:lnTo>
                  <a:pt x="0" y="327985"/>
                </a:lnTo>
                <a:lnTo>
                  <a:pt x="0" y="65597"/>
                </a:lnTo>
                <a:close/>
              </a:path>
            </a:pathLst>
          </a:custGeom>
          <a:ln w="19223">
            <a:solidFill>
              <a:srgbClr val="4A4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63728" y="11431108"/>
            <a:ext cx="133555" cy="139625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39279" y="11541392"/>
            <a:ext cx="360680" cy="59055"/>
          </a:xfrm>
          <a:custGeom>
            <a:avLst/>
            <a:gdLst/>
            <a:ahLst/>
            <a:cxnLst/>
            <a:rect l="l" t="t" r="r" b="b"/>
            <a:pathLst>
              <a:path w="360680" h="59054">
                <a:moveTo>
                  <a:pt x="355809" y="0"/>
                </a:moveTo>
                <a:lnTo>
                  <a:pt x="4375" y="0"/>
                </a:lnTo>
                <a:lnTo>
                  <a:pt x="0" y="4384"/>
                </a:lnTo>
                <a:lnTo>
                  <a:pt x="0" y="54298"/>
                </a:lnTo>
                <a:lnTo>
                  <a:pt x="4375" y="58683"/>
                </a:lnTo>
                <a:lnTo>
                  <a:pt x="355809" y="58683"/>
                </a:lnTo>
                <a:lnTo>
                  <a:pt x="360194" y="54298"/>
                </a:lnTo>
                <a:lnTo>
                  <a:pt x="360194" y="4384"/>
                </a:lnTo>
                <a:lnTo>
                  <a:pt x="3558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39279" y="11541392"/>
            <a:ext cx="360680" cy="59055"/>
          </a:xfrm>
          <a:custGeom>
            <a:avLst/>
            <a:gdLst/>
            <a:ahLst/>
            <a:cxnLst/>
            <a:rect l="l" t="t" r="r" b="b"/>
            <a:pathLst>
              <a:path w="360680" h="59054">
                <a:moveTo>
                  <a:pt x="0" y="9780"/>
                </a:moveTo>
                <a:lnTo>
                  <a:pt x="0" y="4384"/>
                </a:lnTo>
                <a:lnTo>
                  <a:pt x="4375" y="0"/>
                </a:lnTo>
                <a:lnTo>
                  <a:pt x="9780" y="0"/>
                </a:lnTo>
                <a:lnTo>
                  <a:pt x="350413" y="0"/>
                </a:lnTo>
                <a:lnTo>
                  <a:pt x="355809" y="0"/>
                </a:lnTo>
                <a:lnTo>
                  <a:pt x="360194" y="4384"/>
                </a:lnTo>
                <a:lnTo>
                  <a:pt x="360194" y="9780"/>
                </a:lnTo>
                <a:lnTo>
                  <a:pt x="360194" y="48902"/>
                </a:lnTo>
                <a:lnTo>
                  <a:pt x="360194" y="54298"/>
                </a:lnTo>
                <a:lnTo>
                  <a:pt x="355809" y="58683"/>
                </a:lnTo>
                <a:lnTo>
                  <a:pt x="350413" y="58683"/>
                </a:lnTo>
                <a:lnTo>
                  <a:pt x="9780" y="58683"/>
                </a:lnTo>
                <a:lnTo>
                  <a:pt x="4375" y="58683"/>
                </a:lnTo>
                <a:lnTo>
                  <a:pt x="0" y="54298"/>
                </a:lnTo>
                <a:lnTo>
                  <a:pt x="0" y="48902"/>
                </a:lnTo>
                <a:lnTo>
                  <a:pt x="0" y="9780"/>
                </a:lnTo>
                <a:close/>
              </a:path>
            </a:pathLst>
          </a:custGeom>
          <a:ln w="8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984463" y="11624358"/>
            <a:ext cx="414020" cy="137160"/>
          </a:xfrm>
          <a:custGeom>
            <a:avLst/>
            <a:gdLst/>
            <a:ahLst/>
            <a:cxnLst/>
            <a:rect l="l" t="t" r="r" b="b"/>
            <a:pathLst>
              <a:path w="414019" h="137159">
                <a:moveTo>
                  <a:pt x="0" y="136590"/>
                </a:moveTo>
                <a:lnTo>
                  <a:pt x="413818" y="136590"/>
                </a:lnTo>
                <a:lnTo>
                  <a:pt x="413818" y="0"/>
                </a:lnTo>
                <a:lnTo>
                  <a:pt x="0" y="0"/>
                </a:lnTo>
                <a:lnTo>
                  <a:pt x="0" y="1365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984463" y="11624358"/>
            <a:ext cx="414020" cy="137160"/>
          </a:xfrm>
          <a:custGeom>
            <a:avLst/>
            <a:gdLst/>
            <a:ahLst/>
            <a:cxnLst/>
            <a:rect l="l" t="t" r="r" b="b"/>
            <a:pathLst>
              <a:path w="414019" h="137159">
                <a:moveTo>
                  <a:pt x="0" y="136590"/>
                </a:moveTo>
                <a:lnTo>
                  <a:pt x="413818" y="136590"/>
                </a:lnTo>
                <a:lnTo>
                  <a:pt x="413818" y="0"/>
                </a:lnTo>
                <a:lnTo>
                  <a:pt x="0" y="0"/>
                </a:lnTo>
                <a:lnTo>
                  <a:pt x="0" y="136590"/>
                </a:lnTo>
                <a:close/>
              </a:path>
            </a:pathLst>
          </a:custGeom>
          <a:ln w="8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005710" y="11629418"/>
            <a:ext cx="132543" cy="114331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208067" y="11635488"/>
            <a:ext cx="136590" cy="116354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913638" y="11426049"/>
            <a:ext cx="254000" cy="198120"/>
          </a:xfrm>
          <a:custGeom>
            <a:avLst/>
            <a:gdLst/>
            <a:ahLst/>
            <a:cxnLst/>
            <a:rect l="l" t="t" r="r" b="b"/>
            <a:pathLst>
              <a:path w="254000" h="198120">
                <a:moveTo>
                  <a:pt x="0" y="0"/>
                </a:moveTo>
                <a:lnTo>
                  <a:pt x="46576" y="8493"/>
                </a:lnTo>
                <a:lnTo>
                  <a:pt x="87224" y="30890"/>
                </a:lnTo>
                <a:lnTo>
                  <a:pt x="115983" y="62568"/>
                </a:lnTo>
                <a:lnTo>
                  <a:pt x="137792" y="135199"/>
                </a:lnTo>
                <a:lnTo>
                  <a:pt x="166522" y="166880"/>
                </a:lnTo>
                <a:lnTo>
                  <a:pt x="207141" y="189298"/>
                </a:lnTo>
                <a:lnTo>
                  <a:pt x="253704" y="197803"/>
                </a:lnTo>
              </a:path>
            </a:pathLst>
          </a:custGeom>
          <a:ln w="4047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786154" y="12070554"/>
            <a:ext cx="144780" cy="133985"/>
          </a:xfrm>
          <a:custGeom>
            <a:avLst/>
            <a:gdLst/>
            <a:ahLst/>
            <a:cxnLst/>
            <a:rect l="l" t="t" r="r" b="b"/>
            <a:pathLst>
              <a:path w="144780" h="133984">
                <a:moveTo>
                  <a:pt x="0" y="133555"/>
                </a:moveTo>
                <a:lnTo>
                  <a:pt x="144684" y="133555"/>
                </a:lnTo>
                <a:lnTo>
                  <a:pt x="144684" y="0"/>
                </a:lnTo>
                <a:lnTo>
                  <a:pt x="0" y="0"/>
                </a:lnTo>
                <a:lnTo>
                  <a:pt x="0" y="133555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786154" y="12070554"/>
            <a:ext cx="144780" cy="133985"/>
          </a:xfrm>
          <a:custGeom>
            <a:avLst/>
            <a:gdLst/>
            <a:ahLst/>
            <a:cxnLst/>
            <a:rect l="l" t="t" r="r" b="b"/>
            <a:pathLst>
              <a:path w="144780" h="133984">
                <a:moveTo>
                  <a:pt x="0" y="133555"/>
                </a:moveTo>
                <a:lnTo>
                  <a:pt x="144684" y="133555"/>
                </a:lnTo>
                <a:lnTo>
                  <a:pt x="144684" y="0"/>
                </a:lnTo>
                <a:lnTo>
                  <a:pt x="0" y="0"/>
                </a:lnTo>
                <a:lnTo>
                  <a:pt x="0" y="133555"/>
                </a:lnTo>
                <a:close/>
              </a:path>
            </a:pathLst>
          </a:custGeom>
          <a:ln w="8094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929827" y="12311358"/>
            <a:ext cx="144780" cy="133985"/>
          </a:xfrm>
          <a:custGeom>
            <a:avLst/>
            <a:gdLst/>
            <a:ahLst/>
            <a:cxnLst/>
            <a:rect l="l" t="t" r="r" b="b"/>
            <a:pathLst>
              <a:path w="144780" h="133984">
                <a:moveTo>
                  <a:pt x="0" y="133555"/>
                </a:moveTo>
                <a:lnTo>
                  <a:pt x="144684" y="133555"/>
                </a:lnTo>
                <a:lnTo>
                  <a:pt x="144684" y="0"/>
                </a:lnTo>
                <a:lnTo>
                  <a:pt x="0" y="0"/>
                </a:lnTo>
                <a:lnTo>
                  <a:pt x="0" y="133555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929827" y="12311358"/>
            <a:ext cx="144780" cy="133985"/>
          </a:xfrm>
          <a:custGeom>
            <a:avLst/>
            <a:gdLst/>
            <a:ahLst/>
            <a:cxnLst/>
            <a:rect l="l" t="t" r="r" b="b"/>
            <a:pathLst>
              <a:path w="144780" h="133984">
                <a:moveTo>
                  <a:pt x="0" y="133555"/>
                </a:moveTo>
                <a:lnTo>
                  <a:pt x="144684" y="133555"/>
                </a:lnTo>
                <a:lnTo>
                  <a:pt x="144684" y="0"/>
                </a:lnTo>
                <a:lnTo>
                  <a:pt x="0" y="0"/>
                </a:lnTo>
                <a:lnTo>
                  <a:pt x="0" y="133555"/>
                </a:lnTo>
                <a:close/>
              </a:path>
            </a:pathLst>
          </a:custGeom>
          <a:ln w="8094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97630" y="12489432"/>
            <a:ext cx="144780" cy="134620"/>
          </a:xfrm>
          <a:custGeom>
            <a:avLst/>
            <a:gdLst/>
            <a:ahLst/>
            <a:cxnLst/>
            <a:rect l="l" t="t" r="r" b="b"/>
            <a:pathLst>
              <a:path w="144779" h="134620">
                <a:moveTo>
                  <a:pt x="0" y="134566"/>
                </a:moveTo>
                <a:lnTo>
                  <a:pt x="144684" y="134566"/>
                </a:lnTo>
                <a:lnTo>
                  <a:pt x="144684" y="0"/>
                </a:lnTo>
                <a:lnTo>
                  <a:pt x="0" y="0"/>
                </a:lnTo>
                <a:lnTo>
                  <a:pt x="0" y="134566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397630" y="12489432"/>
            <a:ext cx="144780" cy="134620"/>
          </a:xfrm>
          <a:custGeom>
            <a:avLst/>
            <a:gdLst/>
            <a:ahLst/>
            <a:cxnLst/>
            <a:rect l="l" t="t" r="r" b="b"/>
            <a:pathLst>
              <a:path w="144779" h="134620">
                <a:moveTo>
                  <a:pt x="0" y="134566"/>
                </a:moveTo>
                <a:lnTo>
                  <a:pt x="144684" y="134566"/>
                </a:lnTo>
                <a:lnTo>
                  <a:pt x="144684" y="0"/>
                </a:lnTo>
                <a:lnTo>
                  <a:pt x="0" y="0"/>
                </a:lnTo>
                <a:lnTo>
                  <a:pt x="0" y="134566"/>
                </a:lnTo>
                <a:close/>
              </a:path>
            </a:pathLst>
          </a:custGeom>
          <a:ln w="8094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7105742" y="5656870"/>
            <a:ext cx="93345" cy="108585"/>
          </a:xfrm>
          <a:custGeom>
            <a:avLst/>
            <a:gdLst/>
            <a:ahLst/>
            <a:cxnLst/>
            <a:rect l="l" t="t" r="r" b="b"/>
            <a:pathLst>
              <a:path w="93345" h="108585">
                <a:moveTo>
                  <a:pt x="0" y="108260"/>
                </a:moveTo>
                <a:lnTo>
                  <a:pt x="93083" y="108260"/>
                </a:lnTo>
                <a:lnTo>
                  <a:pt x="93083" y="0"/>
                </a:lnTo>
                <a:lnTo>
                  <a:pt x="0" y="0"/>
                </a:lnTo>
                <a:lnTo>
                  <a:pt x="0" y="10826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7105742" y="5656870"/>
            <a:ext cx="93345" cy="108585"/>
          </a:xfrm>
          <a:custGeom>
            <a:avLst/>
            <a:gdLst/>
            <a:ahLst/>
            <a:cxnLst/>
            <a:rect l="l" t="t" r="r" b="b"/>
            <a:pathLst>
              <a:path w="93345" h="108585">
                <a:moveTo>
                  <a:pt x="0" y="108260"/>
                </a:moveTo>
                <a:lnTo>
                  <a:pt x="93083" y="108260"/>
                </a:lnTo>
                <a:lnTo>
                  <a:pt x="93083" y="0"/>
                </a:lnTo>
                <a:lnTo>
                  <a:pt x="0" y="0"/>
                </a:lnTo>
                <a:lnTo>
                  <a:pt x="0" y="108260"/>
                </a:lnTo>
                <a:close/>
              </a:path>
            </a:pathLst>
          </a:custGeom>
          <a:ln w="8094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636275" y="5816732"/>
            <a:ext cx="87630" cy="100330"/>
          </a:xfrm>
          <a:custGeom>
            <a:avLst/>
            <a:gdLst/>
            <a:ahLst/>
            <a:cxnLst/>
            <a:rect l="l" t="t" r="r" b="b"/>
            <a:pathLst>
              <a:path w="87629" h="100329">
                <a:moveTo>
                  <a:pt x="0" y="100166"/>
                </a:moveTo>
                <a:lnTo>
                  <a:pt x="87013" y="100166"/>
                </a:lnTo>
                <a:lnTo>
                  <a:pt x="87013" y="0"/>
                </a:lnTo>
                <a:lnTo>
                  <a:pt x="0" y="0"/>
                </a:lnTo>
                <a:lnTo>
                  <a:pt x="0" y="100166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636275" y="5816732"/>
            <a:ext cx="87630" cy="100330"/>
          </a:xfrm>
          <a:custGeom>
            <a:avLst/>
            <a:gdLst/>
            <a:ahLst/>
            <a:cxnLst/>
            <a:rect l="l" t="t" r="r" b="b"/>
            <a:pathLst>
              <a:path w="87629" h="100329">
                <a:moveTo>
                  <a:pt x="0" y="100166"/>
                </a:moveTo>
                <a:lnTo>
                  <a:pt x="87013" y="100166"/>
                </a:lnTo>
                <a:lnTo>
                  <a:pt x="87013" y="0"/>
                </a:lnTo>
                <a:lnTo>
                  <a:pt x="0" y="0"/>
                </a:lnTo>
                <a:lnTo>
                  <a:pt x="0" y="100166"/>
                </a:lnTo>
                <a:close/>
              </a:path>
            </a:pathLst>
          </a:custGeom>
          <a:ln w="8094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112959" y="12831414"/>
            <a:ext cx="421005" cy="130810"/>
          </a:xfrm>
          <a:custGeom>
            <a:avLst/>
            <a:gdLst/>
            <a:ahLst/>
            <a:cxnLst/>
            <a:rect l="l" t="t" r="r" b="b"/>
            <a:pathLst>
              <a:path w="421005" h="130809">
                <a:moveTo>
                  <a:pt x="0" y="130519"/>
                </a:moveTo>
                <a:lnTo>
                  <a:pt x="420901" y="130519"/>
                </a:lnTo>
                <a:lnTo>
                  <a:pt x="420901" y="0"/>
                </a:lnTo>
                <a:lnTo>
                  <a:pt x="0" y="0"/>
                </a:lnTo>
                <a:lnTo>
                  <a:pt x="0" y="1305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112959" y="12831414"/>
            <a:ext cx="421005" cy="130810"/>
          </a:xfrm>
          <a:custGeom>
            <a:avLst/>
            <a:gdLst/>
            <a:ahLst/>
            <a:cxnLst/>
            <a:rect l="l" t="t" r="r" b="b"/>
            <a:pathLst>
              <a:path w="421005" h="130809">
                <a:moveTo>
                  <a:pt x="0" y="130519"/>
                </a:moveTo>
                <a:lnTo>
                  <a:pt x="420901" y="130519"/>
                </a:lnTo>
                <a:lnTo>
                  <a:pt x="420901" y="0"/>
                </a:lnTo>
                <a:lnTo>
                  <a:pt x="0" y="0"/>
                </a:lnTo>
                <a:lnTo>
                  <a:pt x="0" y="130519"/>
                </a:lnTo>
                <a:close/>
              </a:path>
            </a:pathLst>
          </a:custGeom>
          <a:ln w="8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074512" y="12378135"/>
            <a:ext cx="248920" cy="453390"/>
          </a:xfrm>
          <a:custGeom>
            <a:avLst/>
            <a:gdLst/>
            <a:ahLst/>
            <a:cxnLst/>
            <a:rect l="l" t="t" r="r" b="b"/>
            <a:pathLst>
              <a:path w="248919" h="453390">
                <a:moveTo>
                  <a:pt x="0" y="0"/>
                </a:moveTo>
                <a:lnTo>
                  <a:pt x="61612" y="17824"/>
                </a:lnTo>
                <a:lnTo>
                  <a:pt x="119780" y="67105"/>
                </a:lnTo>
                <a:lnTo>
                  <a:pt x="146491" y="101577"/>
                </a:lnTo>
                <a:lnTo>
                  <a:pt x="171043" y="141554"/>
                </a:lnTo>
                <a:lnTo>
                  <a:pt x="193005" y="186251"/>
                </a:lnTo>
                <a:lnTo>
                  <a:pt x="211943" y="234883"/>
                </a:lnTo>
                <a:lnTo>
                  <a:pt x="227425" y="286662"/>
                </a:lnTo>
                <a:lnTo>
                  <a:pt x="239019" y="340802"/>
                </a:lnTo>
                <a:lnTo>
                  <a:pt x="246293" y="396519"/>
                </a:lnTo>
                <a:lnTo>
                  <a:pt x="248813" y="453025"/>
                </a:lnTo>
              </a:path>
            </a:pathLst>
          </a:custGeom>
          <a:ln w="4047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930839" y="12137332"/>
            <a:ext cx="393065" cy="694055"/>
          </a:xfrm>
          <a:custGeom>
            <a:avLst/>
            <a:gdLst/>
            <a:ahLst/>
            <a:cxnLst/>
            <a:rect l="l" t="t" r="r" b="b"/>
            <a:pathLst>
              <a:path w="393065" h="694054">
                <a:moveTo>
                  <a:pt x="0" y="0"/>
                </a:moveTo>
                <a:lnTo>
                  <a:pt x="61806" y="11125"/>
                </a:lnTo>
                <a:lnTo>
                  <a:pt x="122233" y="42885"/>
                </a:lnTo>
                <a:lnTo>
                  <a:pt x="179908" y="92852"/>
                </a:lnTo>
                <a:lnTo>
                  <a:pt x="207283" y="123905"/>
                </a:lnTo>
                <a:lnTo>
                  <a:pt x="233455" y="158599"/>
                </a:lnTo>
                <a:lnTo>
                  <a:pt x="258253" y="196632"/>
                </a:lnTo>
                <a:lnTo>
                  <a:pt x="281503" y="237700"/>
                </a:lnTo>
                <a:lnTo>
                  <a:pt x="303035" y="281499"/>
                </a:lnTo>
                <a:lnTo>
                  <a:pt x="322677" y="327726"/>
                </a:lnTo>
                <a:lnTo>
                  <a:pt x="340257" y="376079"/>
                </a:lnTo>
                <a:lnTo>
                  <a:pt x="355604" y="426253"/>
                </a:lnTo>
                <a:lnTo>
                  <a:pt x="368545" y="477945"/>
                </a:lnTo>
                <a:lnTo>
                  <a:pt x="378909" y="530852"/>
                </a:lnTo>
                <a:lnTo>
                  <a:pt x="386525" y="584671"/>
                </a:lnTo>
                <a:lnTo>
                  <a:pt x="391220" y="639097"/>
                </a:lnTo>
                <a:lnTo>
                  <a:pt x="392824" y="693829"/>
                </a:lnTo>
              </a:path>
            </a:pathLst>
          </a:custGeom>
          <a:ln w="4047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69466" y="12623999"/>
            <a:ext cx="854075" cy="208279"/>
          </a:xfrm>
          <a:custGeom>
            <a:avLst/>
            <a:gdLst/>
            <a:ahLst/>
            <a:cxnLst/>
            <a:rect l="l" t="t" r="r" b="b"/>
            <a:pathLst>
              <a:path w="854075" h="208279">
                <a:moveTo>
                  <a:pt x="0" y="0"/>
                </a:moveTo>
                <a:lnTo>
                  <a:pt x="23901" y="30738"/>
                </a:lnTo>
                <a:lnTo>
                  <a:pt x="88777" y="58972"/>
                </a:lnTo>
                <a:lnTo>
                  <a:pt x="133379" y="71372"/>
                </a:lnTo>
                <a:lnTo>
                  <a:pt x="184382" y="82215"/>
                </a:lnTo>
                <a:lnTo>
                  <a:pt x="240507" y="91189"/>
                </a:lnTo>
                <a:lnTo>
                  <a:pt x="300472" y="97983"/>
                </a:lnTo>
                <a:lnTo>
                  <a:pt x="362998" y="102288"/>
                </a:lnTo>
                <a:lnTo>
                  <a:pt x="426803" y="103791"/>
                </a:lnTo>
                <a:lnTo>
                  <a:pt x="490612" y="105298"/>
                </a:lnTo>
                <a:lnTo>
                  <a:pt x="553145" y="109609"/>
                </a:lnTo>
                <a:lnTo>
                  <a:pt x="613121" y="116412"/>
                </a:lnTo>
                <a:lnTo>
                  <a:pt x="669257" y="125398"/>
                </a:lnTo>
                <a:lnTo>
                  <a:pt x="720272" y="136253"/>
                </a:lnTo>
                <a:lnTo>
                  <a:pt x="764886" y="148666"/>
                </a:lnTo>
                <a:lnTo>
                  <a:pt x="801815" y="162326"/>
                </a:lnTo>
                <a:lnTo>
                  <a:pt x="847499" y="192138"/>
                </a:lnTo>
                <a:lnTo>
                  <a:pt x="853690" y="207668"/>
                </a:lnTo>
              </a:path>
            </a:pathLst>
          </a:custGeom>
          <a:ln w="4047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7327322" y="6054500"/>
            <a:ext cx="421005" cy="130810"/>
          </a:xfrm>
          <a:custGeom>
            <a:avLst/>
            <a:gdLst/>
            <a:ahLst/>
            <a:cxnLst/>
            <a:rect l="l" t="t" r="r" b="b"/>
            <a:pathLst>
              <a:path w="421004" h="130810">
                <a:moveTo>
                  <a:pt x="0" y="130519"/>
                </a:moveTo>
                <a:lnTo>
                  <a:pt x="420901" y="130519"/>
                </a:lnTo>
                <a:lnTo>
                  <a:pt x="420901" y="0"/>
                </a:lnTo>
                <a:lnTo>
                  <a:pt x="0" y="0"/>
                </a:lnTo>
                <a:lnTo>
                  <a:pt x="0" y="1305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7327322" y="6054500"/>
            <a:ext cx="421005" cy="130810"/>
          </a:xfrm>
          <a:custGeom>
            <a:avLst/>
            <a:gdLst/>
            <a:ahLst/>
            <a:cxnLst/>
            <a:rect l="l" t="t" r="r" b="b"/>
            <a:pathLst>
              <a:path w="421004" h="130810">
                <a:moveTo>
                  <a:pt x="0" y="130519"/>
                </a:moveTo>
                <a:lnTo>
                  <a:pt x="420901" y="130519"/>
                </a:lnTo>
                <a:lnTo>
                  <a:pt x="420901" y="0"/>
                </a:lnTo>
                <a:lnTo>
                  <a:pt x="0" y="0"/>
                </a:lnTo>
                <a:lnTo>
                  <a:pt x="0" y="130519"/>
                </a:lnTo>
                <a:close/>
              </a:path>
            </a:pathLst>
          </a:custGeom>
          <a:ln w="80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7198826" y="5710495"/>
            <a:ext cx="339090" cy="343535"/>
          </a:xfrm>
          <a:custGeom>
            <a:avLst/>
            <a:gdLst/>
            <a:ahLst/>
            <a:cxnLst/>
            <a:rect l="l" t="t" r="r" b="b"/>
            <a:pathLst>
              <a:path w="339090" h="343535">
                <a:moveTo>
                  <a:pt x="0" y="0"/>
                </a:moveTo>
                <a:lnTo>
                  <a:pt x="46071" y="4129"/>
                </a:lnTo>
                <a:lnTo>
                  <a:pt x="91383" y="16000"/>
                </a:lnTo>
                <a:lnTo>
                  <a:pt x="135170" y="34840"/>
                </a:lnTo>
                <a:lnTo>
                  <a:pt x="176668" y="59873"/>
                </a:lnTo>
                <a:lnTo>
                  <a:pt x="215113" y="90326"/>
                </a:lnTo>
                <a:lnTo>
                  <a:pt x="249740" y="125425"/>
                </a:lnTo>
                <a:lnTo>
                  <a:pt x="279786" y="164394"/>
                </a:lnTo>
                <a:lnTo>
                  <a:pt x="304485" y="206461"/>
                </a:lnTo>
                <a:lnTo>
                  <a:pt x="323074" y="250850"/>
                </a:lnTo>
                <a:lnTo>
                  <a:pt x="334788" y="296788"/>
                </a:lnTo>
                <a:lnTo>
                  <a:pt x="338862" y="343499"/>
                </a:lnTo>
              </a:path>
            </a:pathLst>
          </a:custGeom>
          <a:ln w="4047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679782" y="5916898"/>
            <a:ext cx="858519" cy="137795"/>
          </a:xfrm>
          <a:custGeom>
            <a:avLst/>
            <a:gdLst/>
            <a:ahLst/>
            <a:cxnLst/>
            <a:rect l="l" t="t" r="r" b="b"/>
            <a:pathLst>
              <a:path w="858520" h="137795">
                <a:moveTo>
                  <a:pt x="0" y="0"/>
                </a:moveTo>
                <a:lnTo>
                  <a:pt x="63579" y="33067"/>
                </a:lnTo>
                <a:lnTo>
                  <a:pt x="108321" y="42777"/>
                </a:lnTo>
                <a:lnTo>
                  <a:pt x="161893" y="51358"/>
                </a:lnTo>
                <a:lnTo>
                  <a:pt x="222529" y="58527"/>
                </a:lnTo>
                <a:lnTo>
                  <a:pt x="288464" y="63998"/>
                </a:lnTo>
                <a:lnTo>
                  <a:pt x="357931" y="67490"/>
                </a:lnTo>
                <a:lnTo>
                  <a:pt x="429164" y="68716"/>
                </a:lnTo>
                <a:lnTo>
                  <a:pt x="500371" y="69940"/>
                </a:lnTo>
                <a:lnTo>
                  <a:pt x="569819" y="73425"/>
                </a:lnTo>
                <a:lnTo>
                  <a:pt x="635739" y="78887"/>
                </a:lnTo>
                <a:lnTo>
                  <a:pt x="696365" y="86047"/>
                </a:lnTo>
                <a:lnTo>
                  <a:pt x="749929" y="94621"/>
                </a:lnTo>
                <a:lnTo>
                  <a:pt x="794667" y="104329"/>
                </a:lnTo>
                <a:lnTo>
                  <a:pt x="850590" y="126016"/>
                </a:lnTo>
                <a:lnTo>
                  <a:pt x="858243" y="137433"/>
                </a:lnTo>
              </a:path>
            </a:pathLst>
          </a:custGeom>
          <a:ln w="4047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7025811" y="5517245"/>
            <a:ext cx="512445" cy="537845"/>
          </a:xfrm>
          <a:custGeom>
            <a:avLst/>
            <a:gdLst/>
            <a:ahLst/>
            <a:cxnLst/>
            <a:rect l="l" t="t" r="r" b="b"/>
            <a:pathLst>
              <a:path w="512445" h="537845">
                <a:moveTo>
                  <a:pt x="0" y="0"/>
                </a:moveTo>
                <a:lnTo>
                  <a:pt x="4564" y="44615"/>
                </a:lnTo>
                <a:lnTo>
                  <a:pt x="17556" y="88124"/>
                </a:lnTo>
                <a:lnTo>
                  <a:pt x="37919" y="129420"/>
                </a:lnTo>
                <a:lnTo>
                  <a:pt x="64602" y="167398"/>
                </a:lnTo>
                <a:lnTo>
                  <a:pt x="96548" y="200952"/>
                </a:lnTo>
                <a:lnTo>
                  <a:pt x="132705" y="228974"/>
                </a:lnTo>
                <a:lnTo>
                  <a:pt x="172018" y="250360"/>
                </a:lnTo>
                <a:lnTo>
                  <a:pt x="213433" y="264003"/>
                </a:lnTo>
                <a:lnTo>
                  <a:pt x="255896" y="268796"/>
                </a:lnTo>
                <a:lnTo>
                  <a:pt x="298384" y="273590"/>
                </a:lnTo>
                <a:lnTo>
                  <a:pt x="339818" y="287232"/>
                </a:lnTo>
                <a:lnTo>
                  <a:pt x="379146" y="308618"/>
                </a:lnTo>
                <a:lnTo>
                  <a:pt x="415313" y="336641"/>
                </a:lnTo>
                <a:lnTo>
                  <a:pt x="447267" y="370194"/>
                </a:lnTo>
                <a:lnTo>
                  <a:pt x="473954" y="408172"/>
                </a:lnTo>
                <a:lnTo>
                  <a:pt x="494320" y="449469"/>
                </a:lnTo>
                <a:lnTo>
                  <a:pt x="507312" y="492978"/>
                </a:lnTo>
                <a:lnTo>
                  <a:pt x="511877" y="537593"/>
                </a:lnTo>
              </a:path>
            </a:pathLst>
          </a:custGeom>
          <a:ln w="4047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962068" y="5473738"/>
            <a:ext cx="111760" cy="96520"/>
          </a:xfrm>
          <a:custGeom>
            <a:avLst/>
            <a:gdLst/>
            <a:ahLst/>
            <a:cxnLst/>
            <a:rect l="l" t="t" r="r" b="b"/>
            <a:pathLst>
              <a:path w="111759" h="96520">
                <a:moveTo>
                  <a:pt x="0" y="96119"/>
                </a:moveTo>
                <a:lnTo>
                  <a:pt x="111295" y="96119"/>
                </a:lnTo>
                <a:lnTo>
                  <a:pt x="111295" y="0"/>
                </a:lnTo>
                <a:lnTo>
                  <a:pt x="0" y="0"/>
                </a:lnTo>
                <a:lnTo>
                  <a:pt x="0" y="96119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962069" y="5473738"/>
            <a:ext cx="111760" cy="96520"/>
          </a:xfrm>
          <a:custGeom>
            <a:avLst/>
            <a:gdLst/>
            <a:ahLst/>
            <a:cxnLst/>
            <a:rect l="l" t="t" r="r" b="b"/>
            <a:pathLst>
              <a:path w="111759" h="96520">
                <a:moveTo>
                  <a:pt x="0" y="96119"/>
                </a:moveTo>
                <a:lnTo>
                  <a:pt x="111295" y="96119"/>
                </a:lnTo>
                <a:lnTo>
                  <a:pt x="111295" y="0"/>
                </a:lnTo>
                <a:lnTo>
                  <a:pt x="0" y="0"/>
                </a:lnTo>
                <a:lnTo>
                  <a:pt x="0" y="96119"/>
                </a:lnTo>
                <a:close/>
              </a:path>
            </a:pathLst>
          </a:custGeom>
          <a:ln w="8094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2804763" y="2719330"/>
            <a:ext cx="3376660" cy="2027948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6667078" y="5851851"/>
            <a:ext cx="3209371" cy="1983025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8272270" y="4685054"/>
            <a:ext cx="814069" cy="170180"/>
          </a:xfrm>
          <a:custGeom>
            <a:avLst/>
            <a:gdLst/>
            <a:ahLst/>
            <a:cxnLst/>
            <a:rect l="l" t="t" r="r" b="b"/>
            <a:pathLst>
              <a:path w="814069" h="170179">
                <a:moveTo>
                  <a:pt x="0" y="28329"/>
                </a:moveTo>
                <a:lnTo>
                  <a:pt x="2221" y="17287"/>
                </a:lnTo>
                <a:lnTo>
                  <a:pt x="8283" y="8283"/>
                </a:lnTo>
                <a:lnTo>
                  <a:pt x="17287" y="2221"/>
                </a:lnTo>
                <a:lnTo>
                  <a:pt x="28329" y="0"/>
                </a:lnTo>
                <a:lnTo>
                  <a:pt x="785142" y="0"/>
                </a:lnTo>
                <a:lnTo>
                  <a:pt x="796185" y="2221"/>
                </a:lnTo>
                <a:lnTo>
                  <a:pt x="805188" y="8283"/>
                </a:lnTo>
                <a:lnTo>
                  <a:pt x="811251" y="17287"/>
                </a:lnTo>
                <a:lnTo>
                  <a:pt x="813472" y="28329"/>
                </a:lnTo>
                <a:lnTo>
                  <a:pt x="813472" y="141649"/>
                </a:lnTo>
                <a:lnTo>
                  <a:pt x="811251" y="152692"/>
                </a:lnTo>
                <a:lnTo>
                  <a:pt x="805188" y="161695"/>
                </a:lnTo>
                <a:lnTo>
                  <a:pt x="796185" y="167758"/>
                </a:lnTo>
                <a:lnTo>
                  <a:pt x="785142" y="169979"/>
                </a:lnTo>
                <a:lnTo>
                  <a:pt x="28329" y="169979"/>
                </a:lnTo>
                <a:lnTo>
                  <a:pt x="17287" y="167758"/>
                </a:lnTo>
                <a:lnTo>
                  <a:pt x="8283" y="161695"/>
                </a:lnTo>
                <a:lnTo>
                  <a:pt x="2221" y="152692"/>
                </a:lnTo>
                <a:lnTo>
                  <a:pt x="0" y="141649"/>
                </a:lnTo>
                <a:lnTo>
                  <a:pt x="0" y="28329"/>
                </a:lnTo>
                <a:close/>
              </a:path>
            </a:pathLst>
          </a:custGeom>
          <a:ln w="1922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3213362" y="7725458"/>
            <a:ext cx="761365" cy="169545"/>
          </a:xfrm>
          <a:custGeom>
            <a:avLst/>
            <a:gdLst/>
            <a:ahLst/>
            <a:cxnLst/>
            <a:rect l="l" t="t" r="r" b="b"/>
            <a:pathLst>
              <a:path w="761365" h="169545">
                <a:moveTo>
                  <a:pt x="0" y="28161"/>
                </a:moveTo>
                <a:lnTo>
                  <a:pt x="2218" y="17216"/>
                </a:lnTo>
                <a:lnTo>
                  <a:pt x="8262" y="8262"/>
                </a:lnTo>
                <a:lnTo>
                  <a:pt x="17216" y="2218"/>
                </a:lnTo>
                <a:lnTo>
                  <a:pt x="28161" y="0"/>
                </a:lnTo>
                <a:lnTo>
                  <a:pt x="732698" y="0"/>
                </a:lnTo>
                <a:lnTo>
                  <a:pt x="743643" y="2218"/>
                </a:lnTo>
                <a:lnTo>
                  <a:pt x="752596" y="8262"/>
                </a:lnTo>
                <a:lnTo>
                  <a:pt x="758641" y="17216"/>
                </a:lnTo>
                <a:lnTo>
                  <a:pt x="760859" y="28161"/>
                </a:lnTo>
                <a:lnTo>
                  <a:pt x="760859" y="140806"/>
                </a:lnTo>
                <a:lnTo>
                  <a:pt x="758641" y="151751"/>
                </a:lnTo>
                <a:lnTo>
                  <a:pt x="752596" y="160704"/>
                </a:lnTo>
                <a:lnTo>
                  <a:pt x="743643" y="166748"/>
                </a:lnTo>
                <a:lnTo>
                  <a:pt x="732698" y="168967"/>
                </a:lnTo>
                <a:lnTo>
                  <a:pt x="28161" y="168967"/>
                </a:lnTo>
                <a:lnTo>
                  <a:pt x="17216" y="166748"/>
                </a:lnTo>
                <a:lnTo>
                  <a:pt x="8262" y="160704"/>
                </a:lnTo>
                <a:lnTo>
                  <a:pt x="2218" y="151751"/>
                </a:lnTo>
                <a:lnTo>
                  <a:pt x="0" y="140806"/>
                </a:lnTo>
                <a:lnTo>
                  <a:pt x="0" y="28161"/>
                </a:lnTo>
                <a:close/>
              </a:path>
            </a:pathLst>
          </a:custGeom>
          <a:ln w="1922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 txBox="1"/>
          <p:nvPr/>
        </p:nvSpPr>
        <p:spPr>
          <a:xfrm>
            <a:off x="13804579" y="2409023"/>
            <a:ext cx="5158105" cy="60579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90"/>
              </a:spcBef>
            </a:pPr>
            <a:r>
              <a:rPr sz="1600" b="1" spc="-10" dirty="0">
                <a:latin typeface="Calibri"/>
                <a:cs typeface="Calibri"/>
              </a:rPr>
              <a:t>fNIRS </a:t>
            </a:r>
            <a:r>
              <a:rPr sz="1600" b="1" spc="-15" dirty="0">
                <a:latin typeface="Calibri"/>
                <a:cs typeface="Calibri"/>
              </a:rPr>
              <a:t>for </a:t>
            </a:r>
            <a:r>
              <a:rPr sz="1600" b="1" spc="-10" dirty="0">
                <a:latin typeface="Calibri"/>
                <a:cs typeface="Calibri"/>
              </a:rPr>
              <a:t>left </a:t>
            </a:r>
            <a:r>
              <a:rPr sz="1600" b="1" spc="-5" dirty="0">
                <a:latin typeface="Calibri"/>
                <a:cs typeface="Calibri"/>
              </a:rPr>
              <a:t>and </a:t>
            </a:r>
            <a:r>
              <a:rPr sz="1600" b="1" spc="-15" dirty="0">
                <a:latin typeface="Calibri"/>
                <a:cs typeface="Calibri"/>
              </a:rPr>
              <a:t>right Prefrontal Cortex </a:t>
            </a:r>
            <a:r>
              <a:rPr sz="1600" b="1" spc="-10" dirty="0">
                <a:latin typeface="Calibri"/>
                <a:cs typeface="Calibri"/>
              </a:rPr>
              <a:t>(PFC) during SRT</a:t>
            </a:r>
            <a:r>
              <a:rPr sz="1600" b="1" spc="5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test</a:t>
            </a:r>
            <a:endParaRPr sz="1600">
              <a:latin typeface="Calibri"/>
              <a:cs typeface="Calibri"/>
            </a:endParaRPr>
          </a:p>
          <a:p>
            <a:pPr marR="1492885" algn="ctr">
              <a:lnSpc>
                <a:spcPct val="100000"/>
              </a:lnSpc>
              <a:spcBef>
                <a:spcPts val="235"/>
              </a:spcBef>
            </a:pPr>
            <a:r>
              <a:rPr sz="1850" b="1" dirty="0">
                <a:solidFill>
                  <a:srgbClr val="FF0000"/>
                </a:solidFill>
                <a:latin typeface="Calibri"/>
                <a:cs typeface="Calibri"/>
              </a:rPr>
              <a:t>*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221" name="object 221"/>
          <p:cNvSpPr/>
          <p:nvPr/>
        </p:nvSpPr>
        <p:spPr>
          <a:xfrm>
            <a:off x="14577243" y="4632442"/>
            <a:ext cx="814069" cy="170180"/>
          </a:xfrm>
          <a:custGeom>
            <a:avLst/>
            <a:gdLst/>
            <a:ahLst/>
            <a:cxnLst/>
            <a:rect l="l" t="t" r="r" b="b"/>
            <a:pathLst>
              <a:path w="814069" h="170179">
                <a:moveTo>
                  <a:pt x="0" y="28329"/>
                </a:moveTo>
                <a:lnTo>
                  <a:pt x="2221" y="17287"/>
                </a:lnTo>
                <a:lnTo>
                  <a:pt x="8283" y="8283"/>
                </a:lnTo>
                <a:lnTo>
                  <a:pt x="17287" y="2221"/>
                </a:lnTo>
                <a:lnTo>
                  <a:pt x="28329" y="0"/>
                </a:lnTo>
                <a:lnTo>
                  <a:pt x="785142" y="0"/>
                </a:lnTo>
                <a:lnTo>
                  <a:pt x="796185" y="2221"/>
                </a:lnTo>
                <a:lnTo>
                  <a:pt x="805188" y="8283"/>
                </a:lnTo>
                <a:lnTo>
                  <a:pt x="811251" y="17287"/>
                </a:lnTo>
                <a:lnTo>
                  <a:pt x="813472" y="28329"/>
                </a:lnTo>
                <a:lnTo>
                  <a:pt x="813472" y="141649"/>
                </a:lnTo>
                <a:lnTo>
                  <a:pt x="811251" y="152692"/>
                </a:lnTo>
                <a:lnTo>
                  <a:pt x="805188" y="161695"/>
                </a:lnTo>
                <a:lnTo>
                  <a:pt x="796185" y="167758"/>
                </a:lnTo>
                <a:lnTo>
                  <a:pt x="785142" y="169979"/>
                </a:lnTo>
                <a:lnTo>
                  <a:pt x="28329" y="169979"/>
                </a:lnTo>
                <a:lnTo>
                  <a:pt x="17287" y="167758"/>
                </a:lnTo>
                <a:lnTo>
                  <a:pt x="8283" y="161695"/>
                </a:lnTo>
                <a:lnTo>
                  <a:pt x="2221" y="152692"/>
                </a:lnTo>
                <a:lnTo>
                  <a:pt x="0" y="141649"/>
                </a:lnTo>
                <a:lnTo>
                  <a:pt x="0" y="28329"/>
                </a:lnTo>
                <a:close/>
              </a:path>
            </a:pathLst>
          </a:custGeom>
          <a:ln w="1922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816</Words>
  <Application>Microsoft Office PowerPoint</Application>
  <PresentationFormat>Custom</PresentationFormat>
  <Paragraphs>113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Verdana</vt:lpstr>
      <vt:lpstr>Wingdings</vt:lpstr>
      <vt:lpstr>Office Theme</vt:lpstr>
      <vt:lpstr>Effect of electrical stimulation on brain activity  and reaction time in young and older adults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transcranial direct current stimulation on complex treadmill walking and cortical activity: A pilot study</dc:title>
  <dc:creator>Yen Phong (UG)</dc:creator>
  <cp:lastModifiedBy>Steven Wild</cp:lastModifiedBy>
  <cp:revision>1</cp:revision>
  <dcterms:created xsi:type="dcterms:W3CDTF">2019-11-29T11:35:56Z</dcterms:created>
  <dcterms:modified xsi:type="dcterms:W3CDTF">2019-11-29T11:36:02Z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2019-11-29T00:00:00Z</vt:filetime>
  </property>
</Properties>
</file>